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56" r:id="rId3"/>
    <p:sldId id="257" r:id="rId4"/>
    <p:sldId id="258" r:id="rId5"/>
    <p:sldId id="259" r:id="rId6"/>
    <p:sldId id="260" r:id="rId7"/>
    <p:sldId id="261" r:id="rId8"/>
    <p:sldId id="262" r:id="rId9"/>
    <p:sldId id="263" r:id="rId10"/>
    <p:sldId id="264" r:id="rId11"/>
    <p:sldId id="267" r:id="rId12"/>
    <p:sldId id="265" r:id="rId13"/>
    <p:sldId id="266"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04" autoAdjust="0"/>
    <p:restoredTop sz="94660"/>
  </p:normalViewPr>
  <p:slideViewPr>
    <p:cSldViewPr snapToGrid="0">
      <p:cViewPr varScale="1">
        <p:scale>
          <a:sx n="115" d="100"/>
          <a:sy n="115" d="100"/>
        </p:scale>
        <p:origin x="4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4C1A6A-FAE4-4AC3-B4D8-812522038F48}" type="datetimeFigureOut">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246CD-13F8-4547-8C37-B71689BBF9D6}" type="slidenum">
              <a:rPr lang="en-US" smtClean="0"/>
              <a:t>‹#›</a:t>
            </a:fld>
            <a:endParaRPr lang="en-US"/>
          </a:p>
        </p:txBody>
      </p:sp>
    </p:spTree>
    <p:extLst>
      <p:ext uri="{BB962C8B-B14F-4D97-AF65-F5344CB8AC3E}">
        <p14:creationId xmlns:p14="http://schemas.microsoft.com/office/powerpoint/2010/main" val="2079066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C1A6A-FAE4-4AC3-B4D8-812522038F48}" type="datetimeFigureOut">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246CD-13F8-4547-8C37-B71689BBF9D6}" type="slidenum">
              <a:rPr lang="en-US" smtClean="0"/>
              <a:t>‹#›</a:t>
            </a:fld>
            <a:endParaRPr lang="en-US"/>
          </a:p>
        </p:txBody>
      </p:sp>
    </p:spTree>
    <p:extLst>
      <p:ext uri="{BB962C8B-B14F-4D97-AF65-F5344CB8AC3E}">
        <p14:creationId xmlns:p14="http://schemas.microsoft.com/office/powerpoint/2010/main" val="423048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C1A6A-FAE4-4AC3-B4D8-812522038F48}" type="datetimeFigureOut">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246CD-13F8-4547-8C37-B71689BBF9D6}" type="slidenum">
              <a:rPr lang="en-US" smtClean="0"/>
              <a:t>‹#›</a:t>
            </a:fld>
            <a:endParaRPr lang="en-US"/>
          </a:p>
        </p:txBody>
      </p:sp>
    </p:spTree>
    <p:extLst>
      <p:ext uri="{BB962C8B-B14F-4D97-AF65-F5344CB8AC3E}">
        <p14:creationId xmlns:p14="http://schemas.microsoft.com/office/powerpoint/2010/main" val="2776777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C1A6A-FAE4-4AC3-B4D8-812522038F48}" type="datetimeFigureOut">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246CD-13F8-4547-8C37-B71689BBF9D6}" type="slidenum">
              <a:rPr lang="en-US" smtClean="0"/>
              <a:t>‹#›</a:t>
            </a:fld>
            <a:endParaRPr lang="en-US"/>
          </a:p>
        </p:txBody>
      </p:sp>
    </p:spTree>
    <p:extLst>
      <p:ext uri="{BB962C8B-B14F-4D97-AF65-F5344CB8AC3E}">
        <p14:creationId xmlns:p14="http://schemas.microsoft.com/office/powerpoint/2010/main" val="363985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4C1A6A-FAE4-4AC3-B4D8-812522038F48}" type="datetimeFigureOut">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246CD-13F8-4547-8C37-B71689BBF9D6}" type="slidenum">
              <a:rPr lang="en-US" smtClean="0"/>
              <a:t>‹#›</a:t>
            </a:fld>
            <a:endParaRPr lang="en-US"/>
          </a:p>
        </p:txBody>
      </p:sp>
    </p:spTree>
    <p:extLst>
      <p:ext uri="{BB962C8B-B14F-4D97-AF65-F5344CB8AC3E}">
        <p14:creationId xmlns:p14="http://schemas.microsoft.com/office/powerpoint/2010/main" val="1496065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4C1A6A-FAE4-4AC3-B4D8-812522038F48}" type="datetimeFigureOut">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246CD-13F8-4547-8C37-B71689BBF9D6}" type="slidenum">
              <a:rPr lang="en-US" smtClean="0"/>
              <a:t>‹#›</a:t>
            </a:fld>
            <a:endParaRPr lang="en-US"/>
          </a:p>
        </p:txBody>
      </p:sp>
    </p:spTree>
    <p:extLst>
      <p:ext uri="{BB962C8B-B14F-4D97-AF65-F5344CB8AC3E}">
        <p14:creationId xmlns:p14="http://schemas.microsoft.com/office/powerpoint/2010/main" val="1792300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4C1A6A-FAE4-4AC3-B4D8-812522038F48}" type="datetimeFigureOut">
              <a:rPr lang="en-US" smtClean="0"/>
              <a:t>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1246CD-13F8-4547-8C37-B71689BBF9D6}" type="slidenum">
              <a:rPr lang="en-US" smtClean="0"/>
              <a:t>‹#›</a:t>
            </a:fld>
            <a:endParaRPr lang="en-US"/>
          </a:p>
        </p:txBody>
      </p:sp>
    </p:spTree>
    <p:extLst>
      <p:ext uri="{BB962C8B-B14F-4D97-AF65-F5344CB8AC3E}">
        <p14:creationId xmlns:p14="http://schemas.microsoft.com/office/powerpoint/2010/main" val="1294115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4C1A6A-FAE4-4AC3-B4D8-812522038F48}" type="datetimeFigureOut">
              <a:rPr lang="en-US" smtClean="0"/>
              <a:t>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1246CD-13F8-4547-8C37-B71689BBF9D6}" type="slidenum">
              <a:rPr lang="en-US" smtClean="0"/>
              <a:t>‹#›</a:t>
            </a:fld>
            <a:endParaRPr lang="en-US"/>
          </a:p>
        </p:txBody>
      </p:sp>
    </p:spTree>
    <p:extLst>
      <p:ext uri="{BB962C8B-B14F-4D97-AF65-F5344CB8AC3E}">
        <p14:creationId xmlns:p14="http://schemas.microsoft.com/office/powerpoint/2010/main" val="3752686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C1A6A-FAE4-4AC3-B4D8-812522038F48}" type="datetimeFigureOut">
              <a:rPr lang="en-US" smtClean="0"/>
              <a:t>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1246CD-13F8-4547-8C37-B71689BBF9D6}" type="slidenum">
              <a:rPr lang="en-US" smtClean="0"/>
              <a:t>‹#›</a:t>
            </a:fld>
            <a:endParaRPr lang="en-US"/>
          </a:p>
        </p:txBody>
      </p:sp>
    </p:spTree>
    <p:extLst>
      <p:ext uri="{BB962C8B-B14F-4D97-AF65-F5344CB8AC3E}">
        <p14:creationId xmlns:p14="http://schemas.microsoft.com/office/powerpoint/2010/main" val="204946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4C1A6A-FAE4-4AC3-B4D8-812522038F48}" type="datetimeFigureOut">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246CD-13F8-4547-8C37-B71689BBF9D6}" type="slidenum">
              <a:rPr lang="en-US" smtClean="0"/>
              <a:t>‹#›</a:t>
            </a:fld>
            <a:endParaRPr lang="en-US"/>
          </a:p>
        </p:txBody>
      </p:sp>
    </p:spTree>
    <p:extLst>
      <p:ext uri="{BB962C8B-B14F-4D97-AF65-F5344CB8AC3E}">
        <p14:creationId xmlns:p14="http://schemas.microsoft.com/office/powerpoint/2010/main" val="397275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4C1A6A-FAE4-4AC3-B4D8-812522038F48}" type="datetimeFigureOut">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246CD-13F8-4547-8C37-B71689BBF9D6}" type="slidenum">
              <a:rPr lang="en-US" smtClean="0"/>
              <a:t>‹#›</a:t>
            </a:fld>
            <a:endParaRPr lang="en-US"/>
          </a:p>
        </p:txBody>
      </p:sp>
    </p:spTree>
    <p:extLst>
      <p:ext uri="{BB962C8B-B14F-4D97-AF65-F5344CB8AC3E}">
        <p14:creationId xmlns:p14="http://schemas.microsoft.com/office/powerpoint/2010/main" val="2490215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C1A6A-FAE4-4AC3-B4D8-812522038F48}" type="datetimeFigureOut">
              <a:rPr lang="en-US" smtClean="0"/>
              <a:t>3/1/2021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246CD-13F8-4547-8C37-B71689BBF9D6}" type="slidenum">
              <a:rPr lang="en-US" smtClean="0"/>
              <a:t>‹#›</a:t>
            </a:fld>
            <a:endParaRPr lang="en-US"/>
          </a:p>
        </p:txBody>
      </p:sp>
    </p:spTree>
    <p:extLst>
      <p:ext uri="{BB962C8B-B14F-4D97-AF65-F5344CB8AC3E}">
        <p14:creationId xmlns:p14="http://schemas.microsoft.com/office/powerpoint/2010/main" val="2222253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5;p13"/>
          <p:cNvSpPr txBox="1"/>
          <p:nvPr/>
        </p:nvSpPr>
        <p:spPr>
          <a:xfrm>
            <a:off x="580393" y="484703"/>
            <a:ext cx="9485773" cy="240698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85200C"/>
              </a:buClr>
              <a:buSzPts val="4800"/>
              <a:buFont typeface="Arial"/>
              <a:buNone/>
            </a:pPr>
            <a:r>
              <a:rPr lang="en" sz="7200" b="0" i="0" u="none" strike="noStrike" cap="none" dirty="0">
                <a:solidFill>
                  <a:schemeClr val="accent5">
                    <a:lumMod val="75000"/>
                  </a:schemeClr>
                </a:solidFill>
                <a:latin typeface="Arial"/>
                <a:ea typeface="Arial"/>
                <a:cs typeface="Arial"/>
                <a:sym typeface="Arial"/>
              </a:rPr>
              <a:t>Schedule Production:</a:t>
            </a:r>
            <a:endParaRPr sz="7200" dirty="0">
              <a:solidFill>
                <a:schemeClr val="accent5">
                  <a:lumMod val="75000"/>
                </a:schemeClr>
              </a:solidFill>
            </a:endParaRPr>
          </a:p>
          <a:p>
            <a:pPr marL="0" marR="0" lvl="0" indent="0" algn="l" rtl="0">
              <a:lnSpc>
                <a:spcPct val="100000"/>
              </a:lnSpc>
              <a:spcBef>
                <a:spcPts val="0"/>
              </a:spcBef>
              <a:spcAft>
                <a:spcPts val="0"/>
              </a:spcAft>
              <a:buClr>
                <a:srgbClr val="434343"/>
              </a:buClr>
              <a:buSzPts val="4800"/>
              <a:buFont typeface="Arial"/>
              <a:buNone/>
            </a:pPr>
            <a:r>
              <a:rPr lang="en" sz="7200" b="1" i="0" u="none" strike="noStrike" cap="none" dirty="0">
                <a:solidFill>
                  <a:srgbClr val="434343"/>
                </a:solidFill>
                <a:latin typeface="Arial"/>
                <a:ea typeface="Arial"/>
                <a:cs typeface="Arial"/>
                <a:sym typeface="Arial"/>
              </a:rPr>
              <a:t>An Overview</a:t>
            </a:r>
            <a:endParaRPr sz="7200" dirty="0"/>
          </a:p>
        </p:txBody>
      </p:sp>
      <p:grpSp>
        <p:nvGrpSpPr>
          <p:cNvPr id="6" name="Group 5"/>
          <p:cNvGrpSpPr/>
          <p:nvPr/>
        </p:nvGrpSpPr>
        <p:grpSpPr>
          <a:xfrm>
            <a:off x="227076" y="211836"/>
            <a:ext cx="11737848" cy="6434328"/>
            <a:chOff x="303276" y="288036"/>
            <a:chExt cx="11737848" cy="6434328"/>
          </a:xfrm>
        </p:grpSpPr>
        <p:sp>
          <p:nvSpPr>
            <p:cNvPr id="7" name="Rectangle 6"/>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extBox 1"/>
          <p:cNvSpPr txBox="1"/>
          <p:nvPr/>
        </p:nvSpPr>
        <p:spPr>
          <a:xfrm>
            <a:off x="750277" y="3454400"/>
            <a:ext cx="10433538" cy="2463238"/>
          </a:xfrm>
          <a:prstGeom prst="rect">
            <a:avLst/>
          </a:prstGeom>
          <a:noFill/>
        </p:spPr>
        <p:txBody>
          <a:bodyPr wrap="square" rtlCol="0">
            <a:spAutoFit/>
          </a:bodyPr>
          <a:lstStyle/>
          <a:p>
            <a:pPr>
              <a:lnSpc>
                <a:spcPct val="107000"/>
              </a:lnSpc>
            </a:pPr>
            <a:r>
              <a:rPr lang="en-US" dirty="0">
                <a:latin typeface="Arial" panose="020B0604020202020204" pitchFamily="34" charset="0"/>
                <a:ea typeface="Calibri" panose="020F0502020204030204" pitchFamily="34" charset="0"/>
                <a:cs typeface="Times New Roman" panose="02020603050405020304" pitchFamily="18" charset="0"/>
              </a:rPr>
              <a:t>Provided by: </a:t>
            </a:r>
            <a:endParaRPr lang="en-US" dirty="0" smtClean="0">
              <a:latin typeface="Arial" panose="020B0604020202020204" pitchFamily="34" charset="0"/>
              <a:ea typeface="Calibri" panose="020F0502020204030204" pitchFamily="34" charset="0"/>
              <a:cs typeface="Times New Roman" panose="02020603050405020304" pitchFamily="18" charset="0"/>
            </a:endParaRPr>
          </a:p>
          <a:p>
            <a:pPr>
              <a:lnSpc>
                <a:spcPct val="107000"/>
              </a:lnSpc>
            </a:pPr>
            <a:r>
              <a:rPr lang="en-US" b="1" dirty="0">
                <a:latin typeface="Arial" panose="020B0604020202020204" pitchFamily="34" charset="0"/>
                <a:ea typeface="Calibri" panose="020F0502020204030204" pitchFamily="34" charset="0"/>
                <a:cs typeface="Times New Roman" panose="02020603050405020304" pitchFamily="18" charset="0"/>
              </a:rPr>
              <a:t>	</a:t>
            </a:r>
            <a:r>
              <a:rPr lang="en-US" b="1" dirty="0" smtClean="0">
                <a:latin typeface="Arial" panose="020B0604020202020204" pitchFamily="34" charset="0"/>
                <a:ea typeface="Calibri" panose="020F0502020204030204" pitchFamily="34" charset="0"/>
                <a:cs typeface="Times New Roman" panose="02020603050405020304" pitchFamily="18" charset="0"/>
              </a:rPr>
              <a:t>Instructional </a:t>
            </a:r>
            <a:r>
              <a:rPr lang="en-US" b="1" dirty="0">
                <a:latin typeface="Arial" panose="020B0604020202020204" pitchFamily="34" charset="0"/>
                <a:ea typeface="Calibri" panose="020F0502020204030204" pitchFamily="34" charset="0"/>
                <a:cs typeface="Times New Roman" panose="02020603050405020304" pitchFamily="18" charset="0"/>
              </a:rPr>
              <a:t>Support Services</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tabLst>
                <a:tab pos="800100" algn="l"/>
              </a:tabLst>
            </a:pPr>
            <a:r>
              <a:rPr lang="en-US" dirty="0">
                <a:latin typeface="Arial" panose="020B0604020202020204" pitchFamily="34" charset="0"/>
                <a:ea typeface="Calibri" panose="020F0502020204030204" pitchFamily="34" charset="0"/>
                <a:cs typeface="Times New Roman" panose="02020603050405020304" pitchFamily="18" charset="0"/>
              </a:rPr>
              <a:t>	</a:t>
            </a:r>
            <a:r>
              <a:rPr lang="en-US" dirty="0" smtClean="0">
                <a:latin typeface="Arial" panose="020B0604020202020204" pitchFamily="34" charset="0"/>
                <a:ea typeface="Calibri" panose="020F0502020204030204" pitchFamily="34" charset="0"/>
                <a:cs typeface="Times New Roman" panose="02020603050405020304" pitchFamily="18" charset="0"/>
              </a:rPr>
              <a:t>	Mia </a:t>
            </a:r>
            <a:r>
              <a:rPr lang="en-US" dirty="0">
                <a:latin typeface="Arial" panose="020B0604020202020204" pitchFamily="34" charset="0"/>
                <a:ea typeface="Calibri" panose="020F0502020204030204" pitchFamily="34" charset="0"/>
                <a:cs typeface="Times New Roman" panose="02020603050405020304" pitchFamily="18" charset="0"/>
              </a:rPr>
              <a:t>McClellan, Dean</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tabLst>
                <a:tab pos="800100" algn="l"/>
              </a:tabLst>
            </a:pPr>
            <a:r>
              <a:rPr lang="en-US" dirty="0">
                <a:latin typeface="Arial" panose="020B0604020202020204" pitchFamily="34" charset="0"/>
                <a:ea typeface="Calibri" panose="020F0502020204030204" pitchFamily="34" charset="0"/>
                <a:cs typeface="Times New Roman" panose="02020603050405020304" pitchFamily="18" charset="0"/>
              </a:rPr>
              <a:t>	</a:t>
            </a:r>
            <a:r>
              <a:rPr lang="en-US" dirty="0" smtClean="0">
                <a:latin typeface="Arial" panose="020B0604020202020204" pitchFamily="34" charset="0"/>
                <a:ea typeface="Calibri" panose="020F0502020204030204" pitchFamily="34" charset="0"/>
                <a:cs typeface="Times New Roman" panose="02020603050405020304" pitchFamily="18" charset="0"/>
              </a:rPr>
              <a:t>	Brian </a:t>
            </a:r>
            <a:r>
              <a:rPr lang="en-US" dirty="0">
                <a:latin typeface="Arial" panose="020B0604020202020204" pitchFamily="34" charset="0"/>
                <a:ea typeface="Calibri" panose="020F0502020204030204" pitchFamily="34" charset="0"/>
                <a:cs typeface="Times New Roman" panose="02020603050405020304" pitchFamily="18" charset="0"/>
              </a:rPr>
              <a:t>Ebalo, Supervisor</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tabLst>
                <a:tab pos="800100" algn="l"/>
              </a:tabLst>
            </a:pPr>
            <a:r>
              <a:rPr lang="en-US" dirty="0">
                <a:latin typeface="Arial" panose="020B0604020202020204" pitchFamily="34" charset="0"/>
                <a:ea typeface="Calibri" panose="020F0502020204030204" pitchFamily="34" charset="0"/>
                <a:cs typeface="Times New Roman" panose="02020603050405020304" pitchFamily="18" charset="0"/>
              </a:rPr>
              <a:t>	</a:t>
            </a:r>
            <a:r>
              <a:rPr lang="en-US" dirty="0" smtClean="0">
                <a:latin typeface="Arial" panose="020B0604020202020204" pitchFamily="34" charset="0"/>
                <a:ea typeface="Calibri" panose="020F0502020204030204" pitchFamily="34" charset="0"/>
                <a:cs typeface="Times New Roman" panose="02020603050405020304" pitchFamily="18" charset="0"/>
              </a:rPr>
              <a:t>	Jessie </a:t>
            </a:r>
            <a:r>
              <a:rPr lang="en-US" dirty="0">
                <a:latin typeface="Arial" panose="020B0604020202020204" pitchFamily="34" charset="0"/>
                <a:ea typeface="Calibri" panose="020F0502020204030204" pitchFamily="34" charset="0"/>
                <a:cs typeface="Times New Roman" panose="02020603050405020304" pitchFamily="18" charset="0"/>
              </a:rPr>
              <a:t>Reyes, Instructional Services Specialist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tabLst>
                <a:tab pos="800100" algn="l"/>
              </a:tabLst>
            </a:pPr>
            <a:r>
              <a:rPr lang="en-US" dirty="0">
                <a:latin typeface="Arial" panose="020B0604020202020204" pitchFamily="34" charset="0"/>
                <a:ea typeface="Calibri" panose="020F0502020204030204" pitchFamily="34" charset="0"/>
                <a:cs typeface="Times New Roman" panose="02020603050405020304" pitchFamily="18" charset="0"/>
              </a:rPr>
              <a:t>	</a:t>
            </a:r>
            <a:r>
              <a:rPr lang="en-US" dirty="0" smtClean="0">
                <a:latin typeface="Arial" panose="020B0604020202020204" pitchFamily="34" charset="0"/>
                <a:ea typeface="Calibri" panose="020F0502020204030204" pitchFamily="34" charset="0"/>
                <a:cs typeface="Times New Roman" panose="02020603050405020304" pitchFamily="18" charset="0"/>
              </a:rPr>
              <a:t>	PJ </a:t>
            </a:r>
            <a:r>
              <a:rPr lang="en-US" dirty="0">
                <a:latin typeface="Arial" panose="020B0604020202020204" pitchFamily="34" charset="0"/>
                <a:ea typeface="Calibri" panose="020F0502020204030204" pitchFamily="34" charset="0"/>
                <a:cs typeface="Times New Roman" panose="02020603050405020304" pitchFamily="18" charset="0"/>
              </a:rPr>
              <a:t>Concha, Instructional Services Specialist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tabLst>
                <a:tab pos="800100" algn="l"/>
              </a:tabLst>
            </a:pPr>
            <a:r>
              <a:rPr lang="en-US" dirty="0">
                <a:latin typeface="Arial" panose="020B0604020202020204" pitchFamily="34" charset="0"/>
                <a:ea typeface="Calibri" panose="020F0502020204030204" pitchFamily="34" charset="0"/>
                <a:cs typeface="Times New Roman" panose="02020603050405020304" pitchFamily="18" charset="0"/>
              </a:rPr>
              <a:t>	</a:t>
            </a:r>
            <a:r>
              <a:rPr lang="en-US" dirty="0" smtClean="0">
                <a:latin typeface="Arial" panose="020B0604020202020204" pitchFamily="34" charset="0"/>
                <a:ea typeface="Calibri" panose="020F0502020204030204" pitchFamily="34" charset="0"/>
                <a:cs typeface="Times New Roman" panose="02020603050405020304" pitchFamily="18" charset="0"/>
              </a:rPr>
              <a:t>	Shirley </a:t>
            </a:r>
            <a:r>
              <a:rPr lang="en-US" dirty="0">
                <a:latin typeface="Arial" panose="020B0604020202020204" pitchFamily="34" charset="0"/>
                <a:ea typeface="Calibri" panose="020F0502020204030204" pitchFamily="34" charset="0"/>
                <a:cs typeface="Times New Roman" panose="02020603050405020304" pitchFamily="18" charset="0"/>
              </a:rPr>
              <a:t>Bouless, </a:t>
            </a:r>
            <a:r>
              <a:rPr lang="en-US" dirty="0" smtClean="0">
                <a:latin typeface="Arial" panose="020B0604020202020204" pitchFamily="34" charset="0"/>
                <a:ea typeface="Calibri" panose="020F0502020204030204" pitchFamily="34" charset="0"/>
                <a:cs typeface="Times New Roman" panose="02020603050405020304" pitchFamily="18" charset="0"/>
              </a:rPr>
              <a:t>Instructional Services Specialist</a:t>
            </a:r>
          </a:p>
          <a:p>
            <a:pPr>
              <a:lnSpc>
                <a:spcPct val="107000"/>
              </a:lnSpc>
              <a:tabLst>
                <a:tab pos="800100" algn="l"/>
              </a:tabLst>
            </a:pPr>
            <a:r>
              <a:rPr lang="en-US" sz="1200" dirty="0" smtClean="0">
                <a:latin typeface="Arial" panose="020B0604020202020204" pitchFamily="34" charset="0"/>
                <a:ea typeface="Calibri" panose="020F0502020204030204" pitchFamily="34" charset="0"/>
                <a:cs typeface="Times New Roman" panose="02020603050405020304" pitchFamily="18" charset="0"/>
              </a:rPr>
              <a:t>	  </a:t>
            </a:r>
            <a:r>
              <a:rPr lang="en-US" dirty="0" smtClean="0">
                <a:latin typeface="Arial" panose="020B0604020202020204" pitchFamily="34" charset="0"/>
                <a:ea typeface="Calibri" panose="020F0502020204030204" pitchFamily="34" charset="0"/>
                <a:cs typeface="Times New Roman" panose="02020603050405020304" pitchFamily="18" charset="0"/>
              </a:rPr>
              <a:t>Viridiana Coronel, </a:t>
            </a:r>
            <a:r>
              <a:rPr lang="en-US" dirty="0">
                <a:latin typeface="Arial" panose="020B0604020202020204" pitchFamily="34" charset="0"/>
                <a:ea typeface="Calibri" panose="020F0502020204030204" pitchFamily="34" charset="0"/>
                <a:cs typeface="Times New Roman" panose="02020603050405020304" pitchFamily="18" charset="0"/>
              </a:rPr>
              <a:t>Instructional Services Specialist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2941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normAutofit/>
          </a:bodyPr>
          <a:lstStyle/>
          <a:p>
            <a:pPr marL="0" indent="0">
              <a:lnSpc>
                <a:spcPct val="100000"/>
              </a:lnSpc>
              <a:buNone/>
            </a:pPr>
            <a:r>
              <a:rPr lang="en-US" sz="4400" dirty="0">
                <a:latin typeface="Arial" panose="020B0604020202020204" pitchFamily="34" charset="0"/>
                <a:cs typeface="Arial" panose="020B0604020202020204" pitchFamily="34" charset="0"/>
              </a:rPr>
              <a:t>Cross-Listed Sections</a:t>
            </a:r>
            <a:endParaRPr lang="en-US" sz="4400" dirty="0" smtClean="0">
              <a:latin typeface="Arial" panose="020B0604020202020204" pitchFamily="34" charset="0"/>
              <a:cs typeface="Arial" panose="020B0604020202020204" pitchFamily="34" charset="0"/>
            </a:endParaRPr>
          </a:p>
          <a:p>
            <a:pPr marL="0" indent="0">
              <a:lnSpc>
                <a:spcPct val="100000"/>
              </a:lnSpc>
              <a:buNone/>
            </a:pPr>
            <a:r>
              <a:rPr lang="en-US" dirty="0">
                <a:latin typeface="Arial" panose="020B0604020202020204" pitchFamily="34" charset="0"/>
                <a:cs typeface="Arial" panose="020B0604020202020204" pitchFamily="34" charset="0"/>
              </a:rPr>
              <a:t>Cross listed courses when there are more than one section of a </a:t>
            </a:r>
          </a:p>
          <a:p>
            <a:pPr marL="0" indent="0">
              <a:lnSpc>
                <a:spcPct val="100000"/>
              </a:lnSpc>
              <a:buNone/>
            </a:pPr>
            <a:r>
              <a:rPr lang="en-US" dirty="0">
                <a:latin typeface="Arial" panose="020B0604020202020204" pitchFamily="34" charset="0"/>
                <a:cs typeface="Arial" panose="020B0604020202020204" pitchFamily="34" charset="0"/>
              </a:rPr>
              <a:t>course which is same as course or linked courses.	</a:t>
            </a:r>
          </a:p>
          <a:p>
            <a:pPr marL="0" indent="0">
              <a:lnSpc>
                <a:spcPct val="100000"/>
              </a:lnSpc>
              <a:buNone/>
            </a:pPr>
            <a:endParaRPr lang="en-US" dirty="0">
              <a:latin typeface="Arial" panose="020B0604020202020204" pitchFamily="34" charset="0"/>
              <a:cs typeface="Arial" panose="020B0604020202020204" pitchFamily="34" charset="0"/>
            </a:endParaRPr>
          </a:p>
          <a:p>
            <a:pPr marL="0" indent="0">
              <a:lnSpc>
                <a:spcPct val="100000"/>
              </a:lnSpc>
              <a:buNone/>
            </a:pPr>
            <a:r>
              <a:rPr lang="en-US" sz="3200" u="sng" dirty="0">
                <a:latin typeface="Arial" panose="020B0604020202020204" pitchFamily="34" charset="0"/>
                <a:cs typeface="Arial" panose="020B0604020202020204" pitchFamily="34" charset="0"/>
              </a:rPr>
              <a:t>Action:</a:t>
            </a:r>
          </a:p>
          <a:p>
            <a:pPr marL="0" indent="0">
              <a:lnSpc>
                <a:spcPct val="100000"/>
              </a:lnSpc>
              <a:buNone/>
            </a:pPr>
            <a:r>
              <a:rPr lang="en-US" dirty="0">
                <a:latin typeface="Arial" panose="020B0604020202020204" pitchFamily="34" charset="0"/>
                <a:cs typeface="Arial" panose="020B0604020202020204" pitchFamily="34" charset="0"/>
              </a:rPr>
              <a:t>Verify that the sections within the same cross list contain the same meeting information including location, building, room, instructor, days, and times</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96755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1584" y="544068"/>
            <a:ext cx="11228832" cy="5262979"/>
          </a:xfrm>
          <a:prstGeom prst="rect">
            <a:avLst/>
          </a:prstGeom>
          <a:noFill/>
        </p:spPr>
        <p:txBody>
          <a:bodyPr wrap="square" rtlCol="0">
            <a:spAutoFit/>
          </a:bodyPr>
          <a:lstStyle/>
          <a:p>
            <a:r>
              <a:rPr lang="en-US" sz="4400" dirty="0" smtClean="0">
                <a:latin typeface="Arial" panose="020B0604020202020204" pitchFamily="34" charset="0"/>
                <a:cs typeface="Arial" panose="020B0604020202020204" pitchFamily="34" charset="0"/>
              </a:rPr>
              <a:t>Section Capacity</a:t>
            </a:r>
          </a:p>
          <a:p>
            <a:r>
              <a:rPr lang="en-US" sz="2600" dirty="0" smtClean="0">
                <a:latin typeface="Arial" panose="020B0604020202020204" pitchFamily="34" charset="0"/>
                <a:cs typeface="Arial" panose="020B0604020202020204" pitchFamily="34" charset="0"/>
              </a:rPr>
              <a:t>Maximum number of students that can be enrolled in this section.</a:t>
            </a:r>
          </a:p>
          <a:p>
            <a:r>
              <a:rPr lang="en-US" sz="3200" u="sng" dirty="0" smtClean="0">
                <a:latin typeface="Arial" panose="020B0604020202020204" pitchFamily="34" charset="0"/>
                <a:cs typeface="Arial" panose="020B0604020202020204" pitchFamily="34" charset="0"/>
              </a:rPr>
              <a:t>Action: </a:t>
            </a:r>
          </a:p>
          <a:p>
            <a:r>
              <a:rPr lang="en-US" sz="2600" dirty="0" smtClean="0">
                <a:latin typeface="Arial" panose="020B0604020202020204" pitchFamily="34" charset="0"/>
                <a:cs typeface="Arial" panose="020B0604020202020204" pitchFamily="34" charset="0"/>
              </a:rPr>
              <a:t>Verify the maximum number of students that can be enrolled in this section.</a:t>
            </a:r>
          </a:p>
          <a:p>
            <a:endParaRPr lang="en-US" sz="2800" dirty="0" smtClean="0">
              <a:latin typeface="Arial" panose="020B0604020202020204" pitchFamily="34" charset="0"/>
              <a:cs typeface="Arial" panose="020B0604020202020204" pitchFamily="34" charset="0"/>
            </a:endParaRPr>
          </a:p>
          <a:p>
            <a:r>
              <a:rPr lang="en-US" sz="4400" dirty="0" smtClean="0">
                <a:latin typeface="Arial" panose="020B0604020202020204" pitchFamily="34" charset="0"/>
                <a:cs typeface="Arial" panose="020B0604020202020204" pitchFamily="34" charset="0"/>
              </a:rPr>
              <a:t>Global Capacity</a:t>
            </a:r>
          </a:p>
          <a:p>
            <a:r>
              <a:rPr lang="en-US" sz="2600" dirty="0" smtClean="0">
                <a:latin typeface="Arial" panose="020B0604020202020204" pitchFamily="34" charset="0"/>
                <a:cs typeface="Arial" panose="020B0604020202020204" pitchFamily="34" charset="0"/>
              </a:rPr>
              <a:t>Maximum number of students who may be enrolled in the combined sections of the cross-listed sections.  The global capacity must equal to the section maximum of the primary section.	</a:t>
            </a:r>
          </a:p>
          <a:p>
            <a:r>
              <a:rPr lang="en-US" sz="3200" u="sng" dirty="0" smtClean="0">
                <a:latin typeface="Arial" panose="020B0604020202020204" pitchFamily="34" charset="0"/>
                <a:cs typeface="Arial" panose="020B0604020202020204" pitchFamily="34" charset="0"/>
              </a:rPr>
              <a:t>Action:</a:t>
            </a:r>
            <a:endParaRPr lang="en-US" sz="3200" dirty="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Maximum number of students who can enroll in combined sections.</a:t>
            </a:r>
          </a:p>
        </p:txBody>
      </p:sp>
      <p:grpSp>
        <p:nvGrpSpPr>
          <p:cNvPr id="3" name="Group 2"/>
          <p:cNvGrpSpPr/>
          <p:nvPr/>
        </p:nvGrpSpPr>
        <p:grpSpPr>
          <a:xfrm>
            <a:off x="227076" y="211836"/>
            <a:ext cx="11737848" cy="6434328"/>
            <a:chOff x="303276" y="288036"/>
            <a:chExt cx="11737848" cy="6434328"/>
          </a:xfrm>
        </p:grpSpPr>
        <p:sp>
          <p:nvSpPr>
            <p:cNvPr id="4" name="Rectangle 3"/>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53430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1584" y="544068"/>
            <a:ext cx="11228832" cy="5769864"/>
          </a:xfrm>
        </p:spPr>
        <p:txBody>
          <a:bodyPr>
            <a:normAutofit fontScale="25000" lnSpcReduction="20000"/>
          </a:bodyPr>
          <a:lstStyle/>
          <a:p>
            <a:pPr algn="l">
              <a:lnSpc>
                <a:spcPct val="120000"/>
              </a:lnSpc>
            </a:pPr>
            <a:r>
              <a:rPr lang="en-US" sz="17600" dirty="0">
                <a:latin typeface="Arial" panose="020B0604020202020204" pitchFamily="34" charset="0"/>
                <a:cs typeface="Arial" panose="020B0604020202020204" pitchFamily="34" charset="0"/>
              </a:rPr>
              <a:t>Waitlist Flag</a:t>
            </a:r>
          </a:p>
          <a:p>
            <a:pPr algn="l">
              <a:lnSpc>
                <a:spcPct val="120000"/>
              </a:lnSpc>
            </a:pPr>
            <a:r>
              <a:rPr lang="en-US" sz="10800" dirty="0">
                <a:latin typeface="Arial" panose="020B0604020202020204" pitchFamily="34" charset="0"/>
                <a:cs typeface="Arial" panose="020B0604020202020204" pitchFamily="34" charset="0"/>
              </a:rPr>
              <a:t>If the section needs a waitlist to be created when the section is full</a:t>
            </a:r>
            <a:r>
              <a:rPr lang="en-US" sz="10800" dirty="0" smtClean="0">
                <a:latin typeface="Arial" panose="020B0604020202020204" pitchFamily="34" charset="0"/>
                <a:cs typeface="Arial" panose="020B0604020202020204" pitchFamily="34" charset="0"/>
              </a:rPr>
              <a:t>.</a:t>
            </a:r>
            <a:endParaRPr lang="en-US" sz="10800" dirty="0">
              <a:latin typeface="Arial" panose="020B0604020202020204" pitchFamily="34" charset="0"/>
              <a:cs typeface="Arial" panose="020B0604020202020204" pitchFamily="34" charset="0"/>
            </a:endParaRPr>
          </a:p>
          <a:p>
            <a:pPr algn="l">
              <a:lnSpc>
                <a:spcPct val="120000"/>
              </a:lnSpc>
            </a:pPr>
            <a:r>
              <a:rPr lang="en-US" sz="12800" u="sng" dirty="0">
                <a:latin typeface="Arial" panose="020B0604020202020204" pitchFamily="34" charset="0"/>
                <a:cs typeface="Arial" panose="020B0604020202020204" pitchFamily="34" charset="0"/>
              </a:rPr>
              <a:t>Action</a:t>
            </a:r>
            <a:r>
              <a:rPr lang="en-US" sz="12800" u="sng" dirty="0" smtClean="0">
                <a:latin typeface="Arial" panose="020B0604020202020204" pitchFamily="34" charset="0"/>
                <a:cs typeface="Arial" panose="020B0604020202020204" pitchFamily="34" charset="0"/>
              </a:rPr>
              <a:t>:</a:t>
            </a:r>
            <a:endParaRPr lang="en-US" sz="12800" u="sng" dirty="0">
              <a:latin typeface="Arial" panose="020B0604020202020204" pitchFamily="34" charset="0"/>
              <a:cs typeface="Arial" panose="020B0604020202020204" pitchFamily="34" charset="0"/>
            </a:endParaRPr>
          </a:p>
          <a:p>
            <a:pPr algn="l">
              <a:lnSpc>
                <a:spcPct val="120000"/>
              </a:lnSpc>
            </a:pPr>
            <a:r>
              <a:rPr lang="en-US" sz="10800" dirty="0">
                <a:latin typeface="Arial" panose="020B0604020202020204" pitchFamily="34" charset="0"/>
                <a:cs typeface="Arial" panose="020B0604020202020204" pitchFamily="34" charset="0"/>
              </a:rPr>
              <a:t>Enter Y if you want a waitlist to be created when the section is full</a:t>
            </a:r>
            <a:r>
              <a:rPr lang="en-US" sz="10800" dirty="0" smtClean="0">
                <a:latin typeface="Arial" panose="020B0604020202020204" pitchFamily="34" charset="0"/>
                <a:cs typeface="Arial" panose="020B0604020202020204" pitchFamily="34" charset="0"/>
              </a:rPr>
              <a:t>.</a:t>
            </a:r>
          </a:p>
          <a:p>
            <a:pPr algn="l">
              <a:lnSpc>
                <a:spcPct val="120000"/>
              </a:lnSpc>
            </a:pPr>
            <a:r>
              <a:rPr lang="en-US" sz="10800" dirty="0" smtClean="0">
                <a:latin typeface="Arial" panose="020B0604020202020204" pitchFamily="34" charset="0"/>
                <a:cs typeface="Arial" panose="020B0604020202020204" pitchFamily="34" charset="0"/>
              </a:rPr>
              <a:t>Default- Y – max will be 20</a:t>
            </a:r>
            <a:endParaRPr lang="en-US" sz="10800" dirty="0">
              <a:latin typeface="Arial" panose="020B0604020202020204" pitchFamily="34" charset="0"/>
              <a:cs typeface="Arial" panose="020B0604020202020204" pitchFamily="34" charset="0"/>
            </a:endParaRPr>
          </a:p>
          <a:p>
            <a:pPr algn="l">
              <a:lnSpc>
                <a:spcPct val="120000"/>
              </a:lnSpc>
            </a:pPr>
            <a:r>
              <a:rPr lang="en-US" sz="17600" dirty="0" smtClean="0">
                <a:latin typeface="Arial" panose="020B0604020202020204" pitchFamily="34" charset="0"/>
                <a:cs typeface="Arial" panose="020B0604020202020204" pitchFamily="34" charset="0"/>
              </a:rPr>
              <a:t>Waitlist Max</a:t>
            </a:r>
          </a:p>
          <a:p>
            <a:pPr algn="l">
              <a:lnSpc>
                <a:spcPct val="120000"/>
              </a:lnSpc>
            </a:pPr>
            <a:r>
              <a:rPr lang="en-US" sz="10800" dirty="0" smtClean="0">
                <a:latin typeface="Arial" panose="020B0604020202020204" pitchFamily="34" charset="0"/>
                <a:cs typeface="Arial" panose="020B0604020202020204" pitchFamily="34" charset="0"/>
              </a:rPr>
              <a:t>Maximum </a:t>
            </a:r>
            <a:r>
              <a:rPr lang="en-US" sz="10800" dirty="0">
                <a:latin typeface="Arial" panose="020B0604020202020204" pitchFamily="34" charset="0"/>
                <a:cs typeface="Arial" panose="020B0604020202020204" pitchFamily="34" charset="0"/>
              </a:rPr>
              <a:t>number of students allowed on the section waitlist</a:t>
            </a:r>
            <a:r>
              <a:rPr lang="en-US" sz="10800" dirty="0" smtClean="0">
                <a:latin typeface="Arial" panose="020B0604020202020204" pitchFamily="34" charset="0"/>
                <a:cs typeface="Arial" panose="020B0604020202020204" pitchFamily="34" charset="0"/>
              </a:rPr>
              <a:t>.</a:t>
            </a:r>
            <a:endParaRPr lang="en-US" sz="10800" dirty="0">
              <a:latin typeface="Arial" panose="020B0604020202020204" pitchFamily="34" charset="0"/>
              <a:cs typeface="Arial" panose="020B0604020202020204" pitchFamily="34" charset="0"/>
            </a:endParaRPr>
          </a:p>
          <a:p>
            <a:pPr algn="l">
              <a:lnSpc>
                <a:spcPct val="120000"/>
              </a:lnSpc>
            </a:pPr>
            <a:r>
              <a:rPr lang="en-US" sz="12800" u="sng" dirty="0">
                <a:latin typeface="Arial" panose="020B0604020202020204" pitchFamily="34" charset="0"/>
                <a:cs typeface="Arial" panose="020B0604020202020204" pitchFamily="34" charset="0"/>
              </a:rPr>
              <a:t>Action:</a:t>
            </a:r>
          </a:p>
          <a:p>
            <a:pPr algn="l">
              <a:lnSpc>
                <a:spcPct val="120000"/>
              </a:lnSpc>
            </a:pPr>
            <a:r>
              <a:rPr lang="en-US" sz="10800" dirty="0">
                <a:latin typeface="Arial" panose="020B0604020202020204" pitchFamily="34" charset="0"/>
                <a:cs typeface="Arial" panose="020B0604020202020204" pitchFamily="34" charset="0"/>
              </a:rPr>
              <a:t>Enter the maximum number of students allowed on the section waitlist</a:t>
            </a:r>
            <a:r>
              <a:rPr lang="en-US" sz="10800" dirty="0" smtClean="0">
                <a:latin typeface="Arial" panose="020B0604020202020204" pitchFamily="34" charset="0"/>
                <a:cs typeface="Arial" panose="020B0604020202020204" pitchFamily="34" charset="0"/>
              </a:rPr>
              <a:t>.</a:t>
            </a:r>
            <a:endParaRPr lang="en-US" sz="9800" dirty="0">
              <a:latin typeface="Arial" panose="020B0604020202020204" pitchFamily="34" charset="0"/>
              <a:cs typeface="Arial" panose="020B0604020202020204" pitchFamily="34" charset="0"/>
            </a:endParaRPr>
          </a:p>
          <a:p>
            <a:pPr algn="l">
              <a:lnSpc>
                <a:spcPct val="120000"/>
              </a:lnSpc>
            </a:pPr>
            <a:endParaRPr lang="en-US" sz="12000" dirty="0" smtClean="0">
              <a:latin typeface="Arial" panose="020B0604020202020204" pitchFamily="34" charset="0"/>
              <a:cs typeface="Arial" panose="020B0604020202020204" pitchFamily="34" charset="0"/>
            </a:endParaRPr>
          </a:p>
          <a:p>
            <a:pPr algn="l">
              <a:lnSpc>
                <a:spcPct val="120000"/>
              </a:lnSpc>
            </a:pPr>
            <a:endParaRPr lang="en-US" sz="12000" dirty="0">
              <a:latin typeface="Arial" panose="020B0604020202020204" pitchFamily="34" charset="0"/>
              <a:cs typeface="Arial" panose="020B0604020202020204" pitchFamily="34" charset="0"/>
            </a:endParaRPr>
          </a:p>
          <a:p>
            <a:pPr>
              <a:lnSpc>
                <a:spcPct val="120000"/>
              </a:lnSpc>
            </a:pPr>
            <a:endParaRPr lang="en-US" dirty="0"/>
          </a:p>
        </p:txBody>
      </p:sp>
      <p:grpSp>
        <p:nvGrpSpPr>
          <p:cNvPr id="5" name="Group 4"/>
          <p:cNvGrpSpPr/>
          <p:nvPr/>
        </p:nvGrpSpPr>
        <p:grpSpPr>
          <a:xfrm>
            <a:off x="227076" y="211836"/>
            <a:ext cx="11737848" cy="6434328"/>
            <a:chOff x="303276" y="288036"/>
            <a:chExt cx="11737848" cy="6434328"/>
          </a:xfrm>
        </p:grpSpPr>
        <p:sp>
          <p:nvSpPr>
            <p:cNvPr id="6" name="Rectangle 5"/>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82229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lstStyle/>
          <a:p>
            <a:pPr marL="0" indent="0">
              <a:lnSpc>
                <a:spcPct val="100000"/>
              </a:lnSpc>
              <a:buNone/>
            </a:pPr>
            <a:r>
              <a:rPr lang="en-US" sz="4400" dirty="0">
                <a:latin typeface="Arial" panose="020B0604020202020204" pitchFamily="34" charset="0"/>
                <a:cs typeface="Arial" panose="020B0604020202020204" pitchFamily="34" charset="0"/>
              </a:rPr>
              <a:t>Faculty </a:t>
            </a:r>
            <a:r>
              <a:rPr lang="en-US" sz="4400" dirty="0" smtClean="0">
                <a:latin typeface="Arial" panose="020B0604020202020204" pitchFamily="34" charset="0"/>
                <a:cs typeface="Arial" panose="020B0604020202020204" pitchFamily="34" charset="0"/>
              </a:rPr>
              <a:t>Consent</a:t>
            </a:r>
          </a:p>
          <a:p>
            <a:pPr marL="0" indent="0">
              <a:lnSpc>
                <a:spcPct val="100000"/>
              </a:lnSpc>
              <a:buNone/>
            </a:pPr>
            <a:r>
              <a:rPr lang="en-US" dirty="0" smtClean="0">
                <a:latin typeface="Arial" panose="020B0604020202020204" pitchFamily="34" charset="0"/>
                <a:cs typeface="Arial" panose="020B0604020202020204" pitchFamily="34" charset="0"/>
              </a:rPr>
              <a:t>Indicates </a:t>
            </a:r>
            <a:r>
              <a:rPr lang="en-US" dirty="0">
                <a:latin typeface="Arial" panose="020B0604020202020204" pitchFamily="34" charset="0"/>
                <a:cs typeface="Arial" panose="020B0604020202020204" pitchFamily="34" charset="0"/>
              </a:rPr>
              <a:t>whether students must get instructor consent to take the class.</a:t>
            </a:r>
            <a:r>
              <a:rPr lang="en-US" sz="3200" dirty="0">
                <a:latin typeface="Arial" panose="020B0604020202020204" pitchFamily="34" charset="0"/>
                <a:cs typeface="Arial" panose="020B0604020202020204" pitchFamily="34" charset="0"/>
              </a:rPr>
              <a:t>	</a:t>
            </a:r>
          </a:p>
          <a:p>
            <a:pPr marL="0" indent="0">
              <a:lnSpc>
                <a:spcPct val="100000"/>
              </a:lnSpc>
              <a:buNone/>
            </a:pPr>
            <a:endParaRPr lang="en-US" sz="3200" dirty="0">
              <a:latin typeface="Arial" panose="020B0604020202020204" pitchFamily="34" charset="0"/>
              <a:cs typeface="Arial" panose="020B0604020202020204" pitchFamily="34" charset="0"/>
            </a:endParaRPr>
          </a:p>
          <a:p>
            <a:pPr marL="0" indent="0">
              <a:lnSpc>
                <a:spcPct val="100000"/>
              </a:lnSpc>
              <a:buNone/>
            </a:pPr>
            <a:r>
              <a:rPr lang="en-US" sz="3200" u="sng" dirty="0">
                <a:latin typeface="Arial" panose="020B0604020202020204" pitchFamily="34" charset="0"/>
                <a:cs typeface="Arial" panose="020B0604020202020204" pitchFamily="34" charset="0"/>
              </a:rPr>
              <a:t>Action:</a:t>
            </a:r>
          </a:p>
          <a:p>
            <a:pPr marL="0" indent="0">
              <a:lnSpc>
                <a:spcPct val="100000"/>
              </a:lnSpc>
              <a:buNone/>
            </a:pPr>
            <a:r>
              <a:rPr lang="en-US" dirty="0">
                <a:latin typeface="Arial" panose="020B0604020202020204" pitchFamily="34" charset="0"/>
                <a:cs typeface="Arial" panose="020B0604020202020204" pitchFamily="34" charset="0"/>
              </a:rPr>
              <a:t>Enter Y if the student must get instructor consent to take the class.  Enter N if students are not required to obtain an instructor's consent to register for the section</a:t>
            </a:r>
            <a:r>
              <a:rPr lang="en-US" dirty="0" smtClean="0">
                <a:latin typeface="Arial" panose="020B0604020202020204" pitchFamily="34" charset="0"/>
                <a:cs typeface="Arial" panose="020B0604020202020204" pitchFamily="34" charset="0"/>
              </a:rPr>
              <a:t>.</a:t>
            </a:r>
          </a:p>
          <a:p>
            <a:pPr marL="0" indent="0">
              <a:lnSpc>
                <a:spcPct val="100000"/>
              </a:lnSpc>
              <a:buNone/>
            </a:pPr>
            <a:r>
              <a:rPr lang="en-US" dirty="0" smtClean="0">
                <a:latin typeface="Arial" panose="020B0604020202020204" pitchFamily="34" charset="0"/>
                <a:cs typeface="Arial" panose="020B0604020202020204" pitchFamily="34" charset="0"/>
              </a:rPr>
              <a:t>Default - N</a:t>
            </a:r>
            <a:endParaRPr lang="en-US"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8339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1584" y="544068"/>
            <a:ext cx="11228832" cy="5769864"/>
          </a:xfrm>
        </p:spPr>
        <p:txBody>
          <a:bodyPr>
            <a:normAutofit fontScale="25000" lnSpcReduction="20000"/>
          </a:bodyPr>
          <a:lstStyle/>
          <a:p>
            <a:pPr algn="l">
              <a:lnSpc>
                <a:spcPct val="120000"/>
              </a:lnSpc>
            </a:pPr>
            <a:r>
              <a:rPr lang="en-US" sz="17600" dirty="0">
                <a:latin typeface="Arial" panose="020B0604020202020204" pitchFamily="34" charset="0"/>
                <a:cs typeface="Arial" panose="020B0604020202020204" pitchFamily="34" charset="0"/>
              </a:rPr>
              <a:t>Site Location</a:t>
            </a:r>
            <a:endParaRPr lang="en-US" sz="17600" dirty="0" smtClean="0">
              <a:latin typeface="Arial" panose="020B0604020202020204" pitchFamily="34" charset="0"/>
              <a:cs typeface="Arial" panose="020B0604020202020204" pitchFamily="34" charset="0"/>
            </a:endParaRPr>
          </a:p>
          <a:p>
            <a:pPr algn="l">
              <a:lnSpc>
                <a:spcPct val="120000"/>
              </a:lnSpc>
            </a:pPr>
            <a:r>
              <a:rPr lang="en-US" sz="11200" dirty="0" smtClean="0">
                <a:latin typeface="Arial" panose="020B0604020202020204" pitchFamily="34" charset="0"/>
                <a:cs typeface="Arial" panose="020B0604020202020204" pitchFamily="34" charset="0"/>
              </a:rPr>
              <a:t>Location </a:t>
            </a:r>
            <a:r>
              <a:rPr lang="en-US" sz="11200" dirty="0">
                <a:latin typeface="Arial" panose="020B0604020202020204" pitchFamily="34" charset="0"/>
                <a:cs typeface="Arial" panose="020B0604020202020204" pitchFamily="34" charset="0"/>
              </a:rPr>
              <a:t>where the section is being offered </a:t>
            </a:r>
            <a:r>
              <a:rPr lang="en-US" sz="11200" dirty="0" smtClean="0">
                <a:latin typeface="Arial" panose="020B0604020202020204" pitchFamily="34" charset="0"/>
                <a:cs typeface="Arial" panose="020B0604020202020204" pitchFamily="34" charset="0"/>
              </a:rPr>
              <a:t>(MC</a:t>
            </a:r>
            <a:r>
              <a:rPr lang="en-US" sz="11200" dirty="0">
                <a:latin typeface="Arial" panose="020B0604020202020204" pitchFamily="34" charset="0"/>
                <a:cs typeface="Arial" panose="020B0604020202020204" pitchFamily="34" charset="0"/>
              </a:rPr>
              <a:t>, HEC, OM, SY, EXT, ONL</a:t>
            </a:r>
            <a:r>
              <a:rPr lang="en-US" sz="11200" dirty="0" smtClean="0">
                <a:latin typeface="Arial" panose="020B0604020202020204" pitchFamily="34" charset="0"/>
                <a:cs typeface="Arial" panose="020B0604020202020204" pitchFamily="34" charset="0"/>
              </a:rPr>
              <a:t>)</a:t>
            </a:r>
            <a:r>
              <a:rPr lang="en-US" sz="11200" dirty="0">
                <a:latin typeface="Arial" panose="020B0604020202020204" pitchFamily="34" charset="0"/>
                <a:cs typeface="Arial" panose="020B0604020202020204" pitchFamily="34" charset="0"/>
              </a:rPr>
              <a:t>	</a:t>
            </a:r>
          </a:p>
          <a:p>
            <a:pPr algn="l">
              <a:lnSpc>
                <a:spcPct val="120000"/>
              </a:lnSpc>
            </a:pPr>
            <a:endParaRPr lang="en-US" sz="12800" dirty="0">
              <a:latin typeface="Arial" panose="020B0604020202020204" pitchFamily="34" charset="0"/>
              <a:cs typeface="Arial" panose="020B0604020202020204" pitchFamily="34" charset="0"/>
            </a:endParaRPr>
          </a:p>
          <a:p>
            <a:pPr algn="l">
              <a:lnSpc>
                <a:spcPct val="120000"/>
              </a:lnSpc>
            </a:pPr>
            <a:r>
              <a:rPr lang="en-US" sz="12800" u="sng" dirty="0">
                <a:latin typeface="Arial" panose="020B0604020202020204" pitchFamily="34" charset="0"/>
                <a:cs typeface="Arial" panose="020B0604020202020204" pitchFamily="34" charset="0"/>
              </a:rPr>
              <a:t>Action:</a:t>
            </a:r>
          </a:p>
          <a:p>
            <a:pPr algn="l">
              <a:lnSpc>
                <a:spcPct val="120000"/>
              </a:lnSpc>
            </a:pPr>
            <a:r>
              <a:rPr lang="en-US" sz="11200" dirty="0">
                <a:latin typeface="Arial" panose="020B0604020202020204" pitchFamily="34" charset="0"/>
                <a:cs typeface="Arial" panose="020B0604020202020204" pitchFamily="34" charset="0"/>
              </a:rPr>
              <a:t>Verify or change the location where the section is being offered (i.e. MC, HEC, OM, SY, EXT, ONL). The location defaults from the course record if the course has only one location.</a:t>
            </a:r>
          </a:p>
          <a:p>
            <a:pPr>
              <a:lnSpc>
                <a:spcPct val="120000"/>
              </a:lnSpc>
            </a:pPr>
            <a:endParaRPr lang="en-US" dirty="0">
              <a:latin typeface="Arial" panose="020B0604020202020204" pitchFamily="34" charset="0"/>
              <a:cs typeface="Arial" panose="020B0604020202020204" pitchFamily="34" charset="0"/>
            </a:endParaRPr>
          </a:p>
          <a:p>
            <a:pPr>
              <a:lnSpc>
                <a:spcPct val="120000"/>
              </a:lnSpc>
            </a:pPr>
            <a:endParaRPr lang="en-US" dirty="0">
              <a:latin typeface="Arial" panose="020B0604020202020204" pitchFamily="34" charset="0"/>
              <a:cs typeface="Arial" panose="020B0604020202020204" pitchFamily="34" charset="0"/>
            </a:endParaRPr>
          </a:p>
          <a:p>
            <a:pPr>
              <a:lnSpc>
                <a:spcPct val="120000"/>
              </a:lnSpc>
            </a:pPr>
            <a:r>
              <a:rPr lang="en-US" dirty="0">
                <a:latin typeface="Arial" panose="020B0604020202020204" pitchFamily="34" charset="0"/>
                <a:cs typeface="Arial" panose="020B0604020202020204" pitchFamily="34" charset="0"/>
              </a:rPr>
              <a:t> </a:t>
            </a:r>
          </a:p>
          <a:p>
            <a:pPr>
              <a:lnSpc>
                <a:spcPct val="120000"/>
              </a:lnSpc>
            </a:pPr>
            <a:endParaRPr lang="en-US"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47527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normAutofit fontScale="25000" lnSpcReduction="20000"/>
          </a:bodyPr>
          <a:lstStyle/>
          <a:p>
            <a:pPr marL="0" indent="0">
              <a:lnSpc>
                <a:spcPct val="120000"/>
              </a:lnSpc>
              <a:buNone/>
            </a:pPr>
            <a:r>
              <a:rPr lang="en-US" sz="17600" dirty="0">
                <a:latin typeface="Arial" panose="020B0604020202020204" pitchFamily="34" charset="0"/>
                <a:cs typeface="Arial" panose="020B0604020202020204" pitchFamily="34" charset="0"/>
              </a:rPr>
              <a:t>BLDG and Room Location	</a:t>
            </a:r>
            <a:endParaRPr lang="en-US" sz="17600" dirty="0" smtClean="0">
              <a:latin typeface="Arial" panose="020B0604020202020204" pitchFamily="34" charset="0"/>
              <a:cs typeface="Arial" panose="020B0604020202020204" pitchFamily="34" charset="0"/>
            </a:endParaRPr>
          </a:p>
          <a:p>
            <a:pPr marL="0" indent="0">
              <a:lnSpc>
                <a:spcPct val="120000"/>
              </a:lnSpc>
              <a:buNone/>
            </a:pPr>
            <a:r>
              <a:rPr lang="en-US" sz="9600" dirty="0" smtClean="0">
                <a:latin typeface="Arial" panose="020B0604020202020204" pitchFamily="34" charset="0"/>
                <a:cs typeface="Arial" panose="020B0604020202020204" pitchFamily="34" charset="0"/>
              </a:rPr>
              <a:t>Building </a:t>
            </a:r>
            <a:r>
              <a:rPr lang="en-US" sz="9600" dirty="0">
                <a:latin typeface="Arial" panose="020B0604020202020204" pitchFamily="34" charset="0"/>
                <a:cs typeface="Arial" panose="020B0604020202020204" pitchFamily="34" charset="0"/>
              </a:rPr>
              <a:t>and Rooms which the course section will meet.  If a section has multiple sessions, you can schedule different places and times for each instructional method.  The building and room shall be explicitly stated for each course section that is newly added and/or modified</a:t>
            </a:r>
            <a:r>
              <a:rPr lang="en-US" sz="9600" dirty="0" smtClean="0">
                <a:latin typeface="Arial" panose="020B0604020202020204" pitchFamily="34" charset="0"/>
                <a:cs typeface="Arial" panose="020B0604020202020204" pitchFamily="34" charset="0"/>
              </a:rPr>
              <a:t>.</a:t>
            </a:r>
            <a:endParaRPr lang="en-US" sz="9600" dirty="0">
              <a:latin typeface="Arial" panose="020B0604020202020204" pitchFamily="34" charset="0"/>
              <a:cs typeface="Arial" panose="020B0604020202020204" pitchFamily="34" charset="0"/>
            </a:endParaRPr>
          </a:p>
          <a:p>
            <a:pPr marL="0" indent="0">
              <a:lnSpc>
                <a:spcPct val="120000"/>
              </a:lnSpc>
              <a:buNone/>
            </a:pPr>
            <a:r>
              <a:rPr lang="en-US" sz="12800" u="sng" dirty="0" smtClean="0">
                <a:latin typeface="Arial" panose="020B0604020202020204" pitchFamily="34" charset="0"/>
                <a:cs typeface="Arial" panose="020B0604020202020204" pitchFamily="34" charset="0"/>
              </a:rPr>
              <a:t>Action</a:t>
            </a:r>
            <a:r>
              <a:rPr lang="en-US" sz="12800" u="sng" dirty="0">
                <a:latin typeface="Arial" panose="020B0604020202020204" pitchFamily="34" charset="0"/>
                <a:cs typeface="Arial" panose="020B0604020202020204" pitchFamily="34" charset="0"/>
              </a:rPr>
              <a:t>:</a:t>
            </a:r>
          </a:p>
          <a:p>
            <a:pPr marL="0" indent="0">
              <a:lnSpc>
                <a:spcPct val="120000"/>
              </a:lnSpc>
              <a:buNone/>
            </a:pPr>
            <a:r>
              <a:rPr lang="en-US" sz="9600" dirty="0" smtClean="0">
                <a:latin typeface="Arial" panose="020B0604020202020204" pitchFamily="34" charset="0"/>
                <a:cs typeface="Arial" panose="020B0604020202020204" pitchFamily="34" charset="0"/>
              </a:rPr>
              <a:t>Schools </a:t>
            </a:r>
            <a:r>
              <a:rPr lang="en-US" sz="9600" dirty="0">
                <a:latin typeface="Arial" panose="020B0604020202020204" pitchFamily="34" charset="0"/>
                <a:cs typeface="Arial" panose="020B0604020202020204" pitchFamily="34" charset="0"/>
              </a:rPr>
              <a:t>must schedule within your assigned rooms to avoid scheduling conflicts. Schools must be aware of your room’s inventory, since ISS does not have this information.  This includes equipment such as seats, chairs, smart podiums, projectors, etc. </a:t>
            </a:r>
          </a:p>
          <a:p>
            <a:pPr marL="0" indent="0">
              <a:lnSpc>
                <a:spcPct val="120000"/>
              </a:lnSpc>
              <a:buNone/>
            </a:pPr>
            <a:r>
              <a:rPr lang="en-US" sz="9600" dirty="0" smtClean="0">
                <a:latin typeface="Arial" panose="020B0604020202020204" pitchFamily="34" charset="0"/>
                <a:cs typeface="Arial" panose="020B0604020202020204" pitchFamily="34" charset="0"/>
              </a:rPr>
              <a:t>Schools </a:t>
            </a:r>
            <a:r>
              <a:rPr lang="en-US" sz="9600" dirty="0">
                <a:latin typeface="Arial" panose="020B0604020202020204" pitchFamily="34" charset="0"/>
                <a:cs typeface="Arial" panose="020B0604020202020204" pitchFamily="34" charset="0"/>
              </a:rPr>
              <a:t>are also responsible for identifying the alternative building and/or room for each course section that is newly added and/or modified and discussing the use of classrooms with other schools if they are not the primary owners.</a:t>
            </a:r>
          </a:p>
          <a:p>
            <a:pPr>
              <a:lnSpc>
                <a:spcPct val="120000"/>
              </a:lnSpc>
            </a:pPr>
            <a:endParaRPr lang="en-US" sz="5900" dirty="0">
              <a:latin typeface="Arial" panose="020B0604020202020204" pitchFamily="34" charset="0"/>
              <a:cs typeface="Arial" panose="020B0604020202020204" pitchFamily="34" charset="0"/>
            </a:endParaRPr>
          </a:p>
          <a:p>
            <a:pPr>
              <a:lnSpc>
                <a:spcPct val="120000"/>
              </a:lnSpc>
            </a:pPr>
            <a:endParaRPr lang="en-US"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939056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1584" y="544068"/>
            <a:ext cx="11228832" cy="5769864"/>
          </a:xfrm>
        </p:spPr>
        <p:txBody>
          <a:bodyPr>
            <a:normAutofit/>
          </a:bodyPr>
          <a:lstStyle/>
          <a:p>
            <a:pPr algn="l">
              <a:lnSpc>
                <a:spcPct val="100000"/>
              </a:lnSpc>
            </a:pPr>
            <a:r>
              <a:rPr lang="en-US" sz="4400" dirty="0">
                <a:latin typeface="Arial" panose="020B0604020202020204" pitchFamily="34" charset="0"/>
                <a:cs typeface="Arial" panose="020B0604020202020204" pitchFamily="34" charset="0"/>
              </a:rPr>
              <a:t>Location Capacity	</a:t>
            </a:r>
            <a:endParaRPr lang="en-US" sz="4400" dirty="0" smtClean="0">
              <a:latin typeface="Arial" panose="020B0604020202020204" pitchFamily="34" charset="0"/>
              <a:cs typeface="Arial" panose="020B0604020202020204" pitchFamily="34" charset="0"/>
            </a:endParaRPr>
          </a:p>
          <a:p>
            <a:pPr algn="l">
              <a:lnSpc>
                <a:spcPct val="100000"/>
              </a:lnSpc>
            </a:pPr>
            <a:r>
              <a:rPr lang="en-US" sz="2800" dirty="0" smtClean="0">
                <a:latin typeface="Arial" panose="020B0604020202020204" pitchFamily="34" charset="0"/>
                <a:cs typeface="Arial" panose="020B0604020202020204" pitchFamily="34" charset="0"/>
              </a:rPr>
              <a:t>Maximum </a:t>
            </a:r>
            <a:r>
              <a:rPr lang="en-US" sz="2800" dirty="0">
                <a:latin typeface="Arial" panose="020B0604020202020204" pitchFamily="34" charset="0"/>
                <a:cs typeface="Arial" panose="020B0604020202020204" pitchFamily="34" charset="0"/>
              </a:rPr>
              <a:t>number of students that can be seated in this location.</a:t>
            </a:r>
          </a:p>
          <a:p>
            <a:pPr algn="l">
              <a:lnSpc>
                <a:spcPct val="100000"/>
              </a:lnSpc>
            </a:pPr>
            <a:endParaRPr lang="en-US" sz="3600" dirty="0">
              <a:latin typeface="Arial" panose="020B0604020202020204" pitchFamily="34" charset="0"/>
              <a:cs typeface="Arial" panose="020B0604020202020204" pitchFamily="34" charset="0"/>
            </a:endParaRPr>
          </a:p>
          <a:p>
            <a:pPr algn="l">
              <a:lnSpc>
                <a:spcPct val="100000"/>
              </a:lnSpc>
            </a:pPr>
            <a:r>
              <a:rPr lang="en-US" sz="3200" u="sng" dirty="0">
                <a:latin typeface="Arial" panose="020B0604020202020204" pitchFamily="34" charset="0"/>
                <a:cs typeface="Arial" panose="020B0604020202020204" pitchFamily="34" charset="0"/>
              </a:rPr>
              <a:t>Action: </a:t>
            </a:r>
          </a:p>
          <a:p>
            <a:pPr algn="l">
              <a:lnSpc>
                <a:spcPct val="100000"/>
              </a:lnSpc>
            </a:pPr>
            <a:r>
              <a:rPr lang="en-US" sz="2800" dirty="0" smtClean="0">
                <a:latin typeface="Arial" panose="020B0604020202020204" pitchFamily="34" charset="0"/>
                <a:cs typeface="Arial" panose="020B0604020202020204" pitchFamily="34" charset="0"/>
              </a:rPr>
              <a:t>All </a:t>
            </a:r>
            <a:r>
              <a:rPr lang="en-US" sz="2800" dirty="0">
                <a:latin typeface="Arial" panose="020B0604020202020204" pitchFamily="34" charset="0"/>
                <a:cs typeface="Arial" panose="020B0604020202020204" pitchFamily="34" charset="0"/>
              </a:rPr>
              <a:t>sections rollover with the Location Capacity based on the previous semester or term.  If you change the location (room) of the section, the Location Capacity will also need to change</a:t>
            </a:r>
            <a:r>
              <a:rPr lang="en-US"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50967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normAutofit fontScale="85000" lnSpcReduction="20000"/>
          </a:bodyPr>
          <a:lstStyle/>
          <a:p>
            <a:pPr marL="0" indent="0">
              <a:lnSpc>
                <a:spcPct val="100000"/>
              </a:lnSpc>
              <a:buNone/>
            </a:pPr>
            <a:r>
              <a:rPr lang="en-US" sz="4400" dirty="0">
                <a:latin typeface="Arial" panose="020B0604020202020204" pitchFamily="34" charset="0"/>
                <a:cs typeface="Arial" panose="020B0604020202020204" pitchFamily="34" charset="0"/>
              </a:rPr>
              <a:t>Section Financial Accounting </a:t>
            </a:r>
            <a:r>
              <a:rPr lang="en-US" sz="4400" dirty="0" smtClean="0">
                <a:latin typeface="Arial" panose="020B0604020202020204" pitchFamily="34" charset="0"/>
                <a:cs typeface="Arial" panose="020B0604020202020204" pitchFamily="34" charset="0"/>
              </a:rPr>
              <a:t>Method</a:t>
            </a:r>
          </a:p>
          <a:p>
            <a:pPr marL="403225" indent="-403225">
              <a:lnSpc>
                <a:spcPct val="100000"/>
              </a:lnSpc>
              <a:buNone/>
            </a:pPr>
            <a:r>
              <a:rPr lang="en-US" dirty="0" smtClean="0">
                <a:latin typeface="Arial" panose="020B0604020202020204" pitchFamily="34" charset="0"/>
                <a:cs typeface="Arial" panose="020B0604020202020204" pitchFamily="34" charset="0"/>
              </a:rPr>
              <a:t>Section </a:t>
            </a:r>
            <a:r>
              <a:rPr lang="en-US" dirty="0">
                <a:latin typeface="Arial" panose="020B0604020202020204" pitchFamily="34" charset="0"/>
                <a:cs typeface="Arial" panose="020B0604020202020204" pitchFamily="34" charset="0"/>
              </a:rPr>
              <a:t>attendance accounting method.  All sections are assigned </a:t>
            </a:r>
            <a:r>
              <a:rPr lang="en-US" dirty="0" smtClean="0">
                <a:latin typeface="Arial" panose="020B0604020202020204" pitchFamily="34" charset="0"/>
                <a:cs typeface="Arial" panose="020B0604020202020204" pitchFamily="34" charset="0"/>
              </a:rPr>
              <a:t>       </a:t>
            </a:r>
          </a:p>
          <a:p>
            <a:pPr marL="403225" indent="-403225">
              <a:lnSpc>
                <a:spcPct val="100000"/>
              </a:lnSpc>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Weekly </a:t>
            </a:r>
            <a:r>
              <a:rPr lang="en-US" dirty="0">
                <a:latin typeface="Arial" panose="020B0604020202020204" pitchFamily="34" charset="0"/>
                <a:cs typeface="Arial" panose="020B0604020202020204" pitchFamily="34" charset="0"/>
              </a:rPr>
              <a:t>(W) if section is a full term (16 weeks) class. </a:t>
            </a:r>
            <a:endParaRPr lang="en-US" dirty="0" smtClean="0">
              <a:latin typeface="Arial" panose="020B0604020202020204" pitchFamily="34" charset="0"/>
              <a:cs typeface="Arial" panose="020B0604020202020204" pitchFamily="34" charset="0"/>
            </a:endParaRPr>
          </a:p>
          <a:p>
            <a:pPr marL="403225" indent="-403225">
              <a:lnSpc>
                <a:spcPct val="100000"/>
              </a:lnSpc>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Daily (S) </a:t>
            </a:r>
            <a:r>
              <a:rPr lang="en-US" dirty="0">
                <a:latin typeface="Arial" panose="020B0604020202020204" pitchFamily="34" charset="0"/>
                <a:cs typeface="Arial" panose="020B0604020202020204" pitchFamily="34" charset="0"/>
              </a:rPr>
              <a:t>if section </a:t>
            </a:r>
            <a:r>
              <a:rPr lang="en-US" dirty="0" smtClean="0">
                <a:latin typeface="Arial" panose="020B0604020202020204" pitchFamily="34" charset="0"/>
                <a:cs typeface="Arial" panose="020B0604020202020204" pitchFamily="34" charset="0"/>
              </a:rPr>
              <a:t>is a less </a:t>
            </a:r>
            <a:r>
              <a:rPr lang="en-US" dirty="0">
                <a:latin typeface="Arial" panose="020B0604020202020204" pitchFamily="34" charset="0"/>
                <a:cs typeface="Arial" panose="020B0604020202020204" pitchFamily="34" charset="0"/>
              </a:rPr>
              <a:t>than 16 weeks </a:t>
            </a:r>
            <a:r>
              <a:rPr lang="en-US" dirty="0" smtClean="0">
                <a:latin typeface="Arial" panose="020B0604020202020204" pitchFamily="34" charset="0"/>
                <a:cs typeface="Arial" panose="020B0604020202020204" pitchFamily="34" charset="0"/>
              </a:rPr>
              <a:t>class</a:t>
            </a:r>
          </a:p>
          <a:p>
            <a:pPr marL="403225" indent="-403225">
              <a:lnSpc>
                <a:spcPct val="100000"/>
              </a:lnSpc>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Positive Attendance (A) -  classes which are scheduled irregularly </a:t>
            </a:r>
          </a:p>
          <a:p>
            <a:pPr marL="403225" indent="-403225">
              <a:lnSpc>
                <a:spcPct val="100000"/>
              </a:lnSpc>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Independent Daily/Independent Weekly (ID) (IW</a:t>
            </a:r>
            <a:r>
              <a:rPr lang="en-US" dirty="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 for online/hybrid</a:t>
            </a:r>
          </a:p>
          <a:p>
            <a:pPr marL="403225" indent="-403225">
              <a:lnSpc>
                <a:spcPct val="100000"/>
              </a:lnSpc>
              <a:buNone/>
            </a:pPr>
            <a:r>
              <a:rPr lang="en-US" dirty="0">
                <a:latin typeface="Arial" panose="020B0604020202020204" pitchFamily="34" charset="0"/>
                <a:cs typeface="Arial" panose="020B0604020202020204" pitchFamily="34" charset="0"/>
              </a:rPr>
              <a:t>	Independent </a:t>
            </a:r>
            <a:r>
              <a:rPr lang="en-US" dirty="0" smtClean="0">
                <a:latin typeface="Arial" panose="020B0604020202020204" pitchFamily="34" charset="0"/>
                <a:cs typeface="Arial" panose="020B0604020202020204" pitchFamily="34" charset="0"/>
              </a:rPr>
              <a:t>Lab Daily/Independent Lab Weekly </a:t>
            </a:r>
            <a:r>
              <a:rPr lang="en-US" dirty="0">
                <a:latin typeface="Arial" panose="020B0604020202020204" pitchFamily="34" charset="0"/>
                <a:cs typeface="Arial" panose="020B0604020202020204" pitchFamily="34" charset="0"/>
              </a:rPr>
              <a:t>(ILD) (ILW</a:t>
            </a:r>
            <a:r>
              <a:rPr lang="en-US" dirty="0" smtClean="0">
                <a:latin typeface="Arial" panose="020B0604020202020204" pitchFamily="34" charset="0"/>
                <a:cs typeface="Arial" panose="020B0604020202020204" pitchFamily="34" charset="0"/>
              </a:rPr>
              <a:t>) for online/hybrid</a:t>
            </a:r>
            <a:r>
              <a:rPr lang="en-US" dirty="0">
                <a:latin typeface="Arial" panose="020B0604020202020204" pitchFamily="34" charset="0"/>
                <a:cs typeface="Arial" panose="020B0604020202020204" pitchFamily="34" charset="0"/>
              </a:rPr>
              <a:t>	</a:t>
            </a:r>
          </a:p>
          <a:p>
            <a:pPr marL="0" indent="0">
              <a:lnSpc>
                <a:spcPct val="100000"/>
              </a:lnSpc>
              <a:buNone/>
            </a:pPr>
            <a:endParaRPr lang="en-US" dirty="0">
              <a:latin typeface="Arial" panose="020B0604020202020204" pitchFamily="34" charset="0"/>
              <a:cs typeface="Arial" panose="020B0604020202020204" pitchFamily="34" charset="0"/>
            </a:endParaRPr>
          </a:p>
          <a:p>
            <a:pPr marL="0" indent="0">
              <a:lnSpc>
                <a:spcPct val="100000"/>
              </a:lnSpc>
              <a:buNone/>
            </a:pPr>
            <a:r>
              <a:rPr lang="en-US" sz="3200" u="sng" dirty="0">
                <a:latin typeface="Arial" panose="020B0604020202020204" pitchFamily="34" charset="0"/>
                <a:cs typeface="Arial" panose="020B0604020202020204" pitchFamily="34" charset="0"/>
              </a:rPr>
              <a:t>Action:</a:t>
            </a:r>
          </a:p>
          <a:p>
            <a:pPr marL="0" indent="0">
              <a:lnSpc>
                <a:spcPct val="100000"/>
              </a:lnSpc>
              <a:buNone/>
            </a:pPr>
            <a:r>
              <a:rPr lang="en-US" dirty="0">
                <a:latin typeface="Arial" panose="020B0604020202020204" pitchFamily="34" charset="0"/>
                <a:cs typeface="Arial" panose="020B0604020202020204" pitchFamily="34" charset="0"/>
              </a:rPr>
              <a:t>All sections rollover with the Section Financial Accounting Method based on the previous semester or term.  If you change the length of the section, the Section Financial Accounting Method will also need to change.</a:t>
            </a:r>
          </a:p>
          <a:p>
            <a:pPr marL="0" indent="0">
              <a:lnSpc>
                <a:spcPct val="100000"/>
              </a:lnSpc>
              <a:buNone/>
            </a:pPr>
            <a:r>
              <a:rPr lang="en-US" dirty="0">
                <a:latin typeface="Arial" panose="020B0604020202020204" pitchFamily="34" charset="0"/>
                <a:cs typeface="Arial" panose="020B0604020202020204" pitchFamily="34" charset="0"/>
              </a:rPr>
              <a:t>	</a:t>
            </a:r>
          </a:p>
          <a:p>
            <a:pPr marL="0" indent="0">
              <a:lnSpc>
                <a:spcPct val="100000"/>
              </a:lnSpc>
              <a:buNone/>
            </a:pPr>
            <a:endParaRPr lang="en-US" dirty="0">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16971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lstStyle/>
          <a:p>
            <a:pPr marL="0" indent="0">
              <a:lnSpc>
                <a:spcPct val="100000"/>
              </a:lnSpc>
              <a:buNone/>
            </a:pPr>
            <a:r>
              <a:rPr lang="en-US" sz="4400" dirty="0">
                <a:latin typeface="Arial" panose="020B0604020202020204" pitchFamily="34" charset="0"/>
                <a:cs typeface="Arial" panose="020B0604020202020204" pitchFamily="34" charset="0"/>
              </a:rPr>
              <a:t>Section Contact Measure</a:t>
            </a:r>
            <a:endParaRPr lang="en-US" sz="4400" dirty="0" smtClean="0">
              <a:latin typeface="Arial" panose="020B0604020202020204" pitchFamily="34" charset="0"/>
              <a:cs typeface="Arial" panose="020B0604020202020204" pitchFamily="34" charset="0"/>
            </a:endParaRPr>
          </a:p>
          <a:p>
            <a:pPr marL="0" indent="0">
              <a:lnSpc>
                <a:spcPct val="100000"/>
              </a:lnSpc>
              <a:buNone/>
            </a:pPr>
            <a:r>
              <a:rPr lang="en-US" dirty="0" smtClean="0">
                <a:latin typeface="Arial" panose="020B0604020202020204" pitchFamily="34" charset="0"/>
                <a:cs typeface="Arial" panose="020B0604020202020204" pitchFamily="34" charset="0"/>
              </a:rPr>
              <a:t>Section </a:t>
            </a:r>
            <a:r>
              <a:rPr lang="en-US" dirty="0">
                <a:latin typeface="Arial" panose="020B0604020202020204" pitchFamily="34" charset="0"/>
                <a:cs typeface="Arial" panose="020B0604020202020204" pitchFamily="34" charset="0"/>
              </a:rPr>
              <a:t>Contact Measure is how the section contact hours are measured. (W-Weekly, D-Daily, T-Term).	</a:t>
            </a:r>
          </a:p>
          <a:p>
            <a:pPr>
              <a:lnSpc>
                <a:spcPct val="100000"/>
              </a:lnSpc>
            </a:pPr>
            <a:endParaRPr lang="en-US" dirty="0">
              <a:latin typeface="Arial" panose="020B0604020202020204" pitchFamily="34" charset="0"/>
              <a:cs typeface="Arial" panose="020B0604020202020204" pitchFamily="34" charset="0"/>
            </a:endParaRPr>
          </a:p>
          <a:p>
            <a:pPr marL="0" indent="0">
              <a:lnSpc>
                <a:spcPct val="100000"/>
              </a:lnSpc>
              <a:buNone/>
            </a:pPr>
            <a:r>
              <a:rPr lang="en-US" sz="3200" u="sng" dirty="0">
                <a:latin typeface="Arial" panose="020B0604020202020204" pitchFamily="34" charset="0"/>
                <a:cs typeface="Arial" panose="020B0604020202020204" pitchFamily="34" charset="0"/>
              </a:rPr>
              <a:t>Action: </a:t>
            </a:r>
          </a:p>
          <a:p>
            <a:pPr marL="0" indent="0">
              <a:lnSpc>
                <a:spcPct val="100000"/>
              </a:lnSpc>
              <a:buNone/>
            </a:pPr>
            <a:r>
              <a:rPr lang="en-US" dirty="0">
                <a:latin typeface="Arial" panose="020B0604020202020204" pitchFamily="34" charset="0"/>
                <a:cs typeface="Arial" panose="020B0604020202020204" pitchFamily="34" charset="0"/>
              </a:rPr>
              <a:t>All sections rollover with the Section Contact Measure based on the previous semester or term.  If you change the Section Financial Accounting Method, the Section Contact Measure will also need to change.</a:t>
            </a: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79179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1584" y="544068"/>
            <a:ext cx="11228832" cy="5769864"/>
          </a:xfrm>
        </p:spPr>
        <p:txBody>
          <a:bodyPr>
            <a:normAutofit/>
          </a:bodyPr>
          <a:lstStyle/>
          <a:p>
            <a:pPr algn="l">
              <a:lnSpc>
                <a:spcPct val="100000"/>
              </a:lnSpc>
            </a:pPr>
            <a:r>
              <a:rPr lang="en-US" sz="4400" dirty="0">
                <a:latin typeface="Arial" panose="020B0604020202020204" pitchFamily="34" charset="0"/>
                <a:cs typeface="Arial" panose="020B0604020202020204" pitchFamily="34" charset="0"/>
              </a:rPr>
              <a:t>Contact Hours Section</a:t>
            </a:r>
          </a:p>
          <a:p>
            <a:pPr algn="l">
              <a:lnSpc>
                <a:spcPct val="100000"/>
              </a:lnSpc>
            </a:pPr>
            <a:r>
              <a:rPr lang="en-US" sz="2800" dirty="0" smtClean="0">
                <a:latin typeface="Arial" panose="020B0604020202020204" pitchFamily="34" charset="0"/>
                <a:cs typeface="Arial" panose="020B0604020202020204" pitchFamily="34" charset="0"/>
              </a:rPr>
              <a:t>Contact </a:t>
            </a:r>
            <a:r>
              <a:rPr lang="en-US" sz="2800" dirty="0">
                <a:latin typeface="Arial" panose="020B0604020202020204" pitchFamily="34" charset="0"/>
                <a:cs typeface="Arial" panose="020B0604020202020204" pitchFamily="34" charset="0"/>
              </a:rPr>
              <a:t>Hours Section are used to calculate the hours taught for course section </a:t>
            </a:r>
            <a:r>
              <a:rPr lang="en-US" sz="2800" dirty="0" smtClean="0">
                <a:latin typeface="Arial" panose="020B0604020202020204" pitchFamily="34" charset="0"/>
                <a:cs typeface="Arial" panose="020B0604020202020204" pitchFamily="34" charset="0"/>
              </a:rPr>
              <a:t>assignments.</a:t>
            </a:r>
            <a:r>
              <a:rPr lang="en-US" sz="2800" dirty="0">
                <a:latin typeface="Arial" panose="020B0604020202020204" pitchFamily="34" charset="0"/>
                <a:cs typeface="Arial" panose="020B0604020202020204" pitchFamily="34" charset="0"/>
              </a:rPr>
              <a:t>	</a:t>
            </a:r>
          </a:p>
          <a:p>
            <a:pPr algn="l">
              <a:lnSpc>
                <a:spcPct val="100000"/>
              </a:lnSpc>
            </a:pPr>
            <a:endParaRPr lang="en-US" sz="2800" dirty="0">
              <a:latin typeface="Arial" panose="020B0604020202020204" pitchFamily="34" charset="0"/>
              <a:cs typeface="Arial" panose="020B0604020202020204" pitchFamily="34" charset="0"/>
            </a:endParaRPr>
          </a:p>
          <a:p>
            <a:pPr algn="l">
              <a:lnSpc>
                <a:spcPct val="100000"/>
              </a:lnSpc>
            </a:pPr>
            <a:r>
              <a:rPr lang="en-US" sz="3200" u="sng" dirty="0">
                <a:latin typeface="Arial" panose="020B0604020202020204" pitchFamily="34" charset="0"/>
                <a:cs typeface="Arial" panose="020B0604020202020204" pitchFamily="34" charset="0"/>
              </a:rPr>
              <a:t>Action:</a:t>
            </a:r>
          </a:p>
          <a:p>
            <a:pPr algn="l">
              <a:lnSpc>
                <a:spcPct val="100000"/>
              </a:lnSpc>
            </a:pPr>
            <a:r>
              <a:rPr lang="en-US" sz="2800" dirty="0">
                <a:latin typeface="Arial" panose="020B0604020202020204" pitchFamily="34" charset="0"/>
                <a:cs typeface="Arial" panose="020B0604020202020204" pitchFamily="34" charset="0"/>
              </a:rPr>
              <a:t>Verify or change the section's contact hours</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(Marcelo's </a:t>
            </a:r>
            <a:r>
              <a:rPr lang="en-US" sz="2800" dirty="0" smtClean="0">
                <a:latin typeface="Arial" panose="020B0604020202020204" pitchFamily="34" charset="0"/>
                <a:cs typeface="Arial" panose="020B0604020202020204" pitchFamily="34" charset="0"/>
              </a:rPr>
              <a:t>calculator</a:t>
            </a:r>
            <a:r>
              <a:rPr lang="en-US" sz="2800" dirty="0">
                <a:latin typeface="Arial" panose="020B0604020202020204" pitchFamily="34" charset="0"/>
                <a:cs typeface="Arial" panose="020B0604020202020204" pitchFamily="34" charset="0"/>
              </a:rPr>
              <a:t>)</a:t>
            </a: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85605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7159" y="2113805"/>
            <a:ext cx="11134846" cy="1449499"/>
          </a:xfrm>
          <a:prstGeom prst="rect">
            <a:avLst/>
          </a:prstGeom>
        </p:spPr>
        <p:txBody>
          <a:bodyPr wrap="square">
            <a:spAutoFit/>
          </a:bodyPr>
          <a:lstStyle/>
          <a:p>
            <a:pPr marL="1010285" marR="941705" indent="8255" algn="ctr">
              <a:lnSpc>
                <a:spcPct val="91000"/>
              </a:lnSpc>
              <a:spcBef>
                <a:spcPts val="90"/>
              </a:spcBef>
              <a:spcAft>
                <a:spcPts val="0"/>
              </a:spcAft>
            </a:pPr>
            <a:endParaRPr lang="en-US" sz="4800" u="heavy" dirty="0" smtClean="0">
              <a:solidFill>
                <a:srgbClr val="0096A7"/>
              </a:solidFill>
              <a:effectLst/>
              <a:uFill>
                <a:solidFill>
                  <a:srgbClr val="BE9000"/>
                </a:solidFill>
              </a:uFill>
              <a:latin typeface="Arial" panose="020B0604020202020204" pitchFamily="34" charset="0"/>
              <a:ea typeface="Arial" panose="020B0604020202020204" pitchFamily="34" charset="0"/>
              <a:cs typeface="Times New Roman" panose="02020603050405020304" pitchFamily="18" charset="0"/>
            </a:endParaRPr>
          </a:p>
          <a:p>
            <a:pPr marL="914400" marR="941705" algn="ctr">
              <a:lnSpc>
                <a:spcPct val="91000"/>
              </a:lnSpc>
              <a:spcBef>
                <a:spcPts val="90"/>
              </a:spcBef>
              <a:spcAft>
                <a:spcPts val="0"/>
              </a:spcAft>
            </a:pPr>
            <a:r>
              <a:rPr lang="en-US" sz="4800" u="sng" dirty="0" smtClean="0">
                <a:effectLst/>
                <a:uFill>
                  <a:solidFill>
                    <a:schemeClr val="accent5">
                      <a:lumMod val="75000"/>
                    </a:schemeClr>
                  </a:solidFill>
                </a:uFill>
                <a:latin typeface="Arial" panose="020B0604020202020204" pitchFamily="34" charset="0"/>
                <a:ea typeface="Arial" panose="020B0604020202020204" pitchFamily="34" charset="0"/>
                <a:cs typeface="Times New Roman" panose="02020603050405020304" pitchFamily="18" charset="0"/>
              </a:rPr>
              <a:t>Source - Proto</a:t>
            </a:r>
            <a:endParaRPr lang="en-US" sz="4800" u="sng" dirty="0">
              <a:effectLst/>
              <a:uFill>
                <a:solidFill>
                  <a:schemeClr val="accent5">
                    <a:lumMod val="75000"/>
                  </a:schemeClr>
                </a:solidFill>
              </a:uFill>
              <a:latin typeface="Calibri" panose="020F0502020204030204" pitchFamily="34" charset="0"/>
              <a:ea typeface="Calibri" panose="020F0502020204030204" pitchFamily="34" charset="0"/>
              <a:cs typeface="Times New Roman" panose="02020603050405020304" pitchFamily="18" charset="0"/>
            </a:endParaRPr>
          </a:p>
        </p:txBody>
      </p:sp>
      <p:grpSp>
        <p:nvGrpSpPr>
          <p:cNvPr id="3" name="Group 2"/>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18244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lstStyle/>
          <a:p>
            <a:pPr marL="0" indent="0">
              <a:lnSpc>
                <a:spcPct val="100000"/>
              </a:lnSpc>
              <a:buNone/>
            </a:pPr>
            <a:r>
              <a:rPr lang="en-US" sz="4400" dirty="0">
                <a:latin typeface="Arial" panose="020B0604020202020204" pitchFamily="34" charset="0"/>
                <a:cs typeface="Arial" panose="020B0604020202020204" pitchFamily="34" charset="0"/>
              </a:rPr>
              <a:t>Load</a:t>
            </a:r>
            <a:endParaRPr lang="en-US" sz="4400" dirty="0" smtClean="0">
              <a:latin typeface="Arial" panose="020B0604020202020204" pitchFamily="34" charset="0"/>
              <a:cs typeface="Arial" panose="020B0604020202020204" pitchFamily="34" charset="0"/>
            </a:endParaRPr>
          </a:p>
          <a:p>
            <a:pPr marL="0" indent="0">
              <a:lnSpc>
                <a:spcPct val="100000"/>
              </a:lnSpc>
              <a:buNone/>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instructor load is an FTE load that is associated with each assignment/course. This load value is identified in the course outline of record (COR) in which is transferred over onto the proto.</a:t>
            </a:r>
          </a:p>
          <a:p>
            <a:pPr marL="0" indent="0">
              <a:lnSpc>
                <a:spcPct val="100000"/>
              </a:lnSpc>
              <a:buNone/>
            </a:pPr>
            <a:endParaRPr lang="en-US" dirty="0">
              <a:latin typeface="Arial" panose="020B0604020202020204" pitchFamily="34" charset="0"/>
              <a:cs typeface="Arial" panose="020B0604020202020204" pitchFamily="34" charset="0"/>
            </a:endParaRPr>
          </a:p>
          <a:p>
            <a:pPr marL="0" indent="0">
              <a:lnSpc>
                <a:spcPct val="100000"/>
              </a:lnSpc>
              <a:buNone/>
            </a:pPr>
            <a:r>
              <a:rPr lang="en-US" sz="3200" u="sng" dirty="0">
                <a:latin typeface="Arial" panose="020B0604020202020204" pitchFamily="34" charset="0"/>
                <a:cs typeface="Arial" panose="020B0604020202020204" pitchFamily="34" charset="0"/>
              </a:rPr>
              <a:t>Action:</a:t>
            </a:r>
          </a:p>
          <a:p>
            <a:pPr marL="0" indent="0">
              <a:lnSpc>
                <a:spcPct val="100000"/>
              </a:lnSpc>
              <a:buNone/>
            </a:pPr>
            <a:r>
              <a:rPr lang="en-US" dirty="0">
                <a:latin typeface="Arial" panose="020B0604020202020204" pitchFamily="34" charset="0"/>
                <a:cs typeface="Arial" panose="020B0604020202020204" pitchFamily="34" charset="0"/>
              </a:rPr>
              <a:t>Enter the load associated with the instructional method (Lecture, </a:t>
            </a:r>
            <a:r>
              <a:rPr lang="en-US" dirty="0" smtClean="0">
                <a:latin typeface="Arial" panose="020B0604020202020204" pitchFamily="34" charset="0"/>
                <a:cs typeface="Arial" panose="020B0604020202020204" pitchFamily="34" charset="0"/>
              </a:rPr>
              <a:t>Laboratory</a:t>
            </a:r>
            <a:r>
              <a:rPr lang="en-US" dirty="0">
                <a:latin typeface="Arial" panose="020B0604020202020204" pitchFamily="34" charset="0"/>
                <a:cs typeface="Arial" panose="020B0604020202020204" pitchFamily="34" charset="0"/>
              </a:rPr>
              <a:t>)</a:t>
            </a:r>
            <a:endParaRPr lang="en-US" dirty="0"/>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68690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1584" y="544068"/>
            <a:ext cx="11228832" cy="5769864"/>
          </a:xfrm>
        </p:spPr>
        <p:txBody>
          <a:bodyPr>
            <a:normAutofit fontScale="25000" lnSpcReduction="20000"/>
          </a:bodyPr>
          <a:lstStyle/>
          <a:p>
            <a:pPr algn="l">
              <a:lnSpc>
                <a:spcPct val="120000"/>
              </a:lnSpc>
            </a:pPr>
            <a:r>
              <a:rPr lang="en-US" sz="16800" dirty="0">
                <a:latin typeface="Arial" panose="020B0604020202020204" pitchFamily="34" charset="0"/>
                <a:cs typeface="Arial" panose="020B0604020202020204" pitchFamily="34" charset="0"/>
              </a:rPr>
              <a:t>Start and End Date</a:t>
            </a:r>
            <a:endParaRPr lang="en-US" sz="16800" dirty="0" smtClean="0">
              <a:latin typeface="Arial" panose="020B0604020202020204" pitchFamily="34" charset="0"/>
              <a:cs typeface="Arial" panose="020B0604020202020204" pitchFamily="34" charset="0"/>
            </a:endParaRPr>
          </a:p>
          <a:p>
            <a:pPr algn="l">
              <a:lnSpc>
                <a:spcPct val="120000"/>
              </a:lnSpc>
            </a:pPr>
            <a:r>
              <a:rPr lang="en-US" sz="9600" dirty="0" smtClean="0">
                <a:latin typeface="Arial" panose="020B0604020202020204" pitchFamily="34" charset="0"/>
                <a:cs typeface="Arial" panose="020B0604020202020204" pitchFamily="34" charset="0"/>
              </a:rPr>
              <a:t>Start </a:t>
            </a:r>
            <a:r>
              <a:rPr lang="en-US" sz="9600" dirty="0">
                <a:latin typeface="Arial" panose="020B0604020202020204" pitchFamily="34" charset="0"/>
                <a:cs typeface="Arial" panose="020B0604020202020204" pitchFamily="34" charset="0"/>
              </a:rPr>
              <a:t>and End Dates of class is based on same day of the previous term.  (i.e., First and last day of Fall semester) </a:t>
            </a:r>
            <a:endParaRPr lang="en-US" sz="9600" dirty="0" smtClean="0">
              <a:latin typeface="Arial" panose="020B0604020202020204" pitchFamily="34" charset="0"/>
              <a:cs typeface="Arial" panose="020B0604020202020204" pitchFamily="34" charset="0"/>
            </a:endParaRPr>
          </a:p>
          <a:p>
            <a:pPr algn="l">
              <a:lnSpc>
                <a:spcPct val="120000"/>
              </a:lnSpc>
            </a:pPr>
            <a:endParaRPr lang="en-US" sz="400" dirty="0">
              <a:latin typeface="Arial" panose="020B0604020202020204" pitchFamily="34" charset="0"/>
              <a:cs typeface="Arial" panose="020B0604020202020204" pitchFamily="34" charset="0"/>
            </a:endParaRPr>
          </a:p>
          <a:p>
            <a:pPr algn="l">
              <a:lnSpc>
                <a:spcPct val="120000"/>
              </a:lnSpc>
            </a:pPr>
            <a:r>
              <a:rPr lang="en-US" sz="9600" dirty="0">
                <a:latin typeface="Arial" panose="020B0604020202020204" pitchFamily="34" charset="0"/>
                <a:cs typeface="Arial" panose="020B0604020202020204" pitchFamily="34" charset="0"/>
              </a:rPr>
              <a:t>Class start/end dates determine appropriate attendance accounting methods (weekly, daily, positive attendance, etc</a:t>
            </a:r>
            <a:r>
              <a:rPr lang="en-US" sz="9600" dirty="0" smtClean="0">
                <a:latin typeface="Arial" panose="020B0604020202020204" pitchFamily="34" charset="0"/>
                <a:cs typeface="Arial" panose="020B0604020202020204" pitchFamily="34" charset="0"/>
              </a:rPr>
              <a:t>.)</a:t>
            </a:r>
          </a:p>
          <a:p>
            <a:pPr algn="l">
              <a:lnSpc>
                <a:spcPct val="120000"/>
              </a:lnSpc>
            </a:pPr>
            <a:endParaRPr lang="en-US" sz="400" dirty="0">
              <a:latin typeface="Arial" panose="020B0604020202020204" pitchFamily="34" charset="0"/>
              <a:cs typeface="Arial" panose="020B0604020202020204" pitchFamily="34" charset="0"/>
            </a:endParaRPr>
          </a:p>
          <a:p>
            <a:pPr algn="l">
              <a:lnSpc>
                <a:spcPct val="120000"/>
              </a:lnSpc>
            </a:pPr>
            <a:r>
              <a:rPr lang="en-US" sz="9600" dirty="0">
                <a:latin typeface="Arial" panose="020B0604020202020204" pitchFamily="34" charset="0"/>
                <a:cs typeface="Arial" panose="020B0604020202020204" pitchFamily="34" charset="0"/>
              </a:rPr>
              <a:t>Schools are responsible for providing the actual start and end dates for each session</a:t>
            </a:r>
            <a:r>
              <a:rPr lang="en-US" sz="9600" dirty="0" smtClean="0">
                <a:latin typeface="Arial" panose="020B0604020202020204" pitchFamily="34" charset="0"/>
                <a:cs typeface="Arial" panose="020B0604020202020204" pitchFamily="34" charset="0"/>
              </a:rPr>
              <a:t>.</a:t>
            </a:r>
          </a:p>
          <a:p>
            <a:pPr algn="l">
              <a:lnSpc>
                <a:spcPct val="120000"/>
              </a:lnSpc>
            </a:pPr>
            <a:endParaRPr lang="en-US" sz="400" dirty="0">
              <a:latin typeface="Arial" panose="020B0604020202020204" pitchFamily="34" charset="0"/>
              <a:cs typeface="Arial" panose="020B0604020202020204" pitchFamily="34" charset="0"/>
            </a:endParaRPr>
          </a:p>
          <a:p>
            <a:pPr algn="l">
              <a:lnSpc>
                <a:spcPct val="120000"/>
              </a:lnSpc>
            </a:pPr>
            <a:r>
              <a:rPr lang="en-US" sz="9600" dirty="0">
                <a:latin typeface="Arial" panose="020B0604020202020204" pitchFamily="34" charset="0"/>
                <a:cs typeface="Arial" panose="020B0604020202020204" pitchFamily="34" charset="0"/>
              </a:rPr>
              <a:t>Start/end dates scheduled outside 16 week block scheduling pattern and/or 1st/2nd 8 week time parameters must go through special calculation. </a:t>
            </a:r>
            <a:endParaRPr lang="en-US" sz="9600" dirty="0" smtClean="0">
              <a:latin typeface="Arial" panose="020B0604020202020204" pitchFamily="34" charset="0"/>
              <a:cs typeface="Arial" panose="020B0604020202020204" pitchFamily="34" charset="0"/>
            </a:endParaRPr>
          </a:p>
          <a:p>
            <a:pPr algn="l">
              <a:lnSpc>
                <a:spcPct val="120000"/>
              </a:lnSpc>
            </a:pPr>
            <a:endParaRPr lang="en-US" sz="400" dirty="0">
              <a:latin typeface="Arial" panose="020B0604020202020204" pitchFamily="34" charset="0"/>
              <a:cs typeface="Arial" panose="020B0604020202020204" pitchFamily="34" charset="0"/>
            </a:endParaRPr>
          </a:p>
          <a:p>
            <a:pPr algn="l">
              <a:lnSpc>
                <a:spcPct val="120000"/>
              </a:lnSpc>
            </a:pPr>
            <a:r>
              <a:rPr lang="en-US" sz="11200" u="sng" dirty="0">
                <a:latin typeface="Arial" panose="020B0604020202020204" pitchFamily="34" charset="0"/>
                <a:cs typeface="Arial" panose="020B0604020202020204" pitchFamily="34" charset="0"/>
              </a:rPr>
              <a:t>Action</a:t>
            </a:r>
            <a:r>
              <a:rPr lang="en-US" sz="11200" u="sng" dirty="0" smtClean="0">
                <a:latin typeface="Arial" panose="020B0604020202020204" pitchFamily="34" charset="0"/>
                <a:cs typeface="Arial" panose="020B0604020202020204" pitchFamily="34" charset="0"/>
              </a:rPr>
              <a:t>:</a:t>
            </a:r>
            <a:endParaRPr lang="en-US" sz="11200" u="sng" dirty="0">
              <a:latin typeface="Arial" panose="020B0604020202020204" pitchFamily="34" charset="0"/>
              <a:cs typeface="Arial" panose="020B0604020202020204" pitchFamily="34" charset="0"/>
            </a:endParaRPr>
          </a:p>
          <a:p>
            <a:pPr algn="l">
              <a:lnSpc>
                <a:spcPct val="120000"/>
              </a:lnSpc>
            </a:pPr>
            <a:r>
              <a:rPr lang="en-US" sz="9600" dirty="0" smtClean="0">
                <a:latin typeface="Arial" panose="020B0604020202020204" pitchFamily="34" charset="0"/>
                <a:cs typeface="Arial" panose="020B0604020202020204" pitchFamily="34" charset="0"/>
              </a:rPr>
              <a:t>Verify </a:t>
            </a:r>
            <a:r>
              <a:rPr lang="en-US" sz="9600" dirty="0">
                <a:latin typeface="Arial" panose="020B0604020202020204" pitchFamily="34" charset="0"/>
                <a:cs typeface="Arial" panose="020B0604020202020204" pitchFamily="34" charset="0"/>
              </a:rPr>
              <a:t>start and end dates of the class</a:t>
            </a:r>
            <a:r>
              <a:rPr lang="en-US" sz="9600" dirty="0" smtClean="0">
                <a:latin typeface="Arial" panose="020B0604020202020204" pitchFamily="34" charset="0"/>
                <a:cs typeface="Arial" panose="020B0604020202020204" pitchFamily="34" charset="0"/>
              </a:rPr>
              <a:t>.</a:t>
            </a:r>
            <a:endParaRPr lang="en-US" sz="9600"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41896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normAutofit fontScale="25000" lnSpcReduction="20000"/>
          </a:bodyPr>
          <a:lstStyle/>
          <a:p>
            <a:pPr marL="0" indent="0">
              <a:lnSpc>
                <a:spcPct val="120000"/>
              </a:lnSpc>
              <a:buNone/>
            </a:pPr>
            <a:r>
              <a:rPr lang="en-US" sz="17200" dirty="0">
                <a:latin typeface="Arial" panose="020B0604020202020204" pitchFamily="34" charset="0"/>
                <a:cs typeface="Arial" panose="020B0604020202020204" pitchFamily="34" charset="0"/>
              </a:rPr>
              <a:t>Instructional Method</a:t>
            </a:r>
            <a:endParaRPr lang="en-US" sz="17200" dirty="0" smtClean="0">
              <a:latin typeface="Arial" panose="020B0604020202020204" pitchFamily="34" charset="0"/>
              <a:cs typeface="Arial" panose="020B0604020202020204" pitchFamily="34" charset="0"/>
            </a:endParaRPr>
          </a:p>
          <a:p>
            <a:pPr marL="0" indent="0">
              <a:lnSpc>
                <a:spcPct val="120000"/>
              </a:lnSpc>
              <a:buNone/>
            </a:pPr>
            <a:r>
              <a:rPr lang="en-US" sz="10000" dirty="0" smtClean="0">
                <a:latin typeface="Arial" panose="020B0604020202020204" pitchFamily="34" charset="0"/>
                <a:cs typeface="Arial" panose="020B0604020202020204" pitchFamily="34" charset="0"/>
              </a:rPr>
              <a:t>Instructional </a:t>
            </a:r>
            <a:r>
              <a:rPr lang="en-US" sz="10000" dirty="0">
                <a:latin typeface="Arial" panose="020B0604020202020204" pitchFamily="34" charset="0"/>
                <a:cs typeface="Arial" panose="020B0604020202020204" pitchFamily="34" charset="0"/>
              </a:rPr>
              <a:t>method of delivery. The section may have multiple instructional methods or instructors, you can define separate meeting information for each method and instructor.</a:t>
            </a:r>
          </a:p>
          <a:p>
            <a:pPr marL="0" indent="0">
              <a:lnSpc>
                <a:spcPct val="120000"/>
              </a:lnSpc>
              <a:buNone/>
            </a:pPr>
            <a:endParaRPr lang="en-US" sz="400" dirty="0">
              <a:latin typeface="Arial" panose="020B0604020202020204" pitchFamily="34" charset="0"/>
              <a:cs typeface="Arial" panose="020B0604020202020204" pitchFamily="34" charset="0"/>
            </a:endParaRPr>
          </a:p>
          <a:p>
            <a:pPr marL="0" indent="0">
              <a:lnSpc>
                <a:spcPct val="120000"/>
              </a:lnSpc>
              <a:buNone/>
            </a:pPr>
            <a:r>
              <a:rPr lang="en-US" sz="10000" dirty="0">
                <a:latin typeface="Arial" panose="020B0604020202020204" pitchFamily="34" charset="0"/>
                <a:cs typeface="Arial" panose="020B0604020202020204" pitchFamily="34" charset="0"/>
              </a:rPr>
              <a:t>LECTURE: A session conducted using lecture, discussion, collaborative or experimental learning.</a:t>
            </a:r>
          </a:p>
          <a:p>
            <a:pPr marL="0" indent="0">
              <a:lnSpc>
                <a:spcPct val="120000"/>
              </a:lnSpc>
              <a:buNone/>
            </a:pPr>
            <a:endParaRPr lang="en-US" sz="400" dirty="0">
              <a:latin typeface="Arial" panose="020B0604020202020204" pitchFamily="34" charset="0"/>
              <a:cs typeface="Arial" panose="020B0604020202020204" pitchFamily="34" charset="0"/>
            </a:endParaRPr>
          </a:p>
          <a:p>
            <a:pPr marL="0" indent="0">
              <a:lnSpc>
                <a:spcPct val="120000"/>
              </a:lnSpc>
              <a:buNone/>
            </a:pPr>
            <a:r>
              <a:rPr lang="en-US" sz="10000" dirty="0">
                <a:latin typeface="Arial" panose="020B0604020202020204" pitchFamily="34" charset="0"/>
                <a:cs typeface="Arial" panose="020B0604020202020204" pitchFamily="34" charset="0"/>
              </a:rPr>
              <a:t>LABORATORY: A session conducted using lab, computer laboratory, studio, shop, etc.</a:t>
            </a:r>
          </a:p>
          <a:p>
            <a:pPr marL="0" indent="0">
              <a:lnSpc>
                <a:spcPct val="120000"/>
              </a:lnSpc>
              <a:buNone/>
            </a:pPr>
            <a:r>
              <a:rPr lang="en-US" sz="10000" dirty="0" smtClean="0">
                <a:latin typeface="Arial" panose="020B0604020202020204" pitchFamily="34" charset="0"/>
                <a:cs typeface="Arial" panose="020B0604020202020204" pitchFamily="34" charset="0"/>
              </a:rPr>
              <a:t>(</a:t>
            </a:r>
            <a:r>
              <a:rPr lang="en-US" sz="10000" dirty="0">
                <a:latin typeface="Arial" panose="020B0604020202020204" pitchFamily="34" charset="0"/>
                <a:cs typeface="Arial" panose="020B0604020202020204" pitchFamily="34" charset="0"/>
              </a:rPr>
              <a:t>LEC= Lecture, LAB= Laboratory, etc.).</a:t>
            </a:r>
          </a:p>
          <a:p>
            <a:pPr marL="0" indent="0">
              <a:lnSpc>
                <a:spcPct val="120000"/>
              </a:lnSpc>
              <a:buNone/>
            </a:pPr>
            <a:endParaRPr lang="en-US" sz="400" dirty="0">
              <a:latin typeface="Arial" panose="020B0604020202020204" pitchFamily="34" charset="0"/>
              <a:cs typeface="Arial" panose="020B0604020202020204" pitchFamily="34" charset="0"/>
            </a:endParaRPr>
          </a:p>
          <a:p>
            <a:pPr marL="0" indent="0">
              <a:lnSpc>
                <a:spcPct val="120000"/>
              </a:lnSpc>
              <a:buNone/>
            </a:pPr>
            <a:r>
              <a:rPr lang="en-US" sz="12000" u="sng" dirty="0" smtClean="0">
                <a:latin typeface="Arial" panose="020B0604020202020204" pitchFamily="34" charset="0"/>
                <a:cs typeface="Arial" panose="020B0604020202020204" pitchFamily="34" charset="0"/>
              </a:rPr>
              <a:t>Action:</a:t>
            </a:r>
          </a:p>
          <a:p>
            <a:pPr marL="0" indent="0">
              <a:lnSpc>
                <a:spcPct val="120000"/>
              </a:lnSpc>
              <a:buNone/>
            </a:pPr>
            <a:r>
              <a:rPr lang="en-US" sz="10400" dirty="0" smtClean="0">
                <a:latin typeface="Arial" panose="020B0604020202020204" pitchFamily="34" charset="0"/>
                <a:cs typeface="Arial" panose="020B0604020202020204" pitchFamily="34" charset="0"/>
              </a:rPr>
              <a:t>Verify </a:t>
            </a:r>
            <a:r>
              <a:rPr lang="en-US" sz="10400" dirty="0">
                <a:latin typeface="Arial" panose="020B0604020202020204" pitchFamily="34" charset="0"/>
                <a:cs typeface="Arial" panose="020B0604020202020204" pitchFamily="34" charset="0"/>
              </a:rPr>
              <a:t>the instructional method that you want to schedule</a:t>
            </a:r>
            <a:r>
              <a:rPr lang="en-US" sz="10400" dirty="0" smtClean="0">
                <a:latin typeface="Arial" panose="020B0604020202020204" pitchFamily="34" charset="0"/>
                <a:cs typeface="Arial" panose="020B0604020202020204" pitchFamily="34" charset="0"/>
              </a:rPr>
              <a:t>.</a:t>
            </a:r>
            <a:endParaRPr lang="en-US" sz="10400"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81628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lstStyle/>
          <a:p>
            <a:pPr marL="0" indent="0">
              <a:lnSpc>
                <a:spcPct val="100000"/>
              </a:lnSpc>
              <a:buNone/>
            </a:pPr>
            <a:r>
              <a:rPr lang="en-US" sz="4400" dirty="0">
                <a:latin typeface="Arial" panose="020B0604020202020204" pitchFamily="34" charset="0"/>
                <a:cs typeface="Arial" panose="020B0604020202020204" pitchFamily="34" charset="0"/>
              </a:rPr>
              <a:t>Meeting Days</a:t>
            </a:r>
            <a:endParaRPr lang="en-US" sz="4400" dirty="0" smtClean="0">
              <a:latin typeface="Arial" panose="020B0604020202020204" pitchFamily="34" charset="0"/>
              <a:cs typeface="Arial" panose="020B0604020202020204" pitchFamily="34" charset="0"/>
            </a:endParaRPr>
          </a:p>
          <a:p>
            <a:pPr marL="0" indent="0">
              <a:lnSpc>
                <a:spcPct val="100000"/>
              </a:lnSpc>
              <a:buNone/>
            </a:pPr>
            <a:r>
              <a:rPr lang="en-US" dirty="0" smtClean="0">
                <a:latin typeface="Arial" panose="020B0604020202020204" pitchFamily="34" charset="0"/>
                <a:cs typeface="Arial" panose="020B0604020202020204" pitchFamily="34" charset="0"/>
              </a:rPr>
              <a:t>Meeting </a:t>
            </a:r>
            <a:r>
              <a:rPr lang="en-US" dirty="0">
                <a:latin typeface="Arial" panose="020B0604020202020204" pitchFamily="34" charset="0"/>
                <a:cs typeface="Arial" panose="020B0604020202020204" pitchFamily="34" charset="0"/>
              </a:rPr>
              <a:t>Days: Days of the week on which this section is scheduled to meet.	</a:t>
            </a:r>
            <a:endParaRPr lang="en-US" dirty="0" smtClean="0">
              <a:latin typeface="Arial" panose="020B0604020202020204" pitchFamily="34" charset="0"/>
              <a:cs typeface="Arial" panose="020B0604020202020204" pitchFamily="34" charset="0"/>
            </a:endParaRPr>
          </a:p>
          <a:p>
            <a:pPr marL="0" indent="0">
              <a:lnSpc>
                <a:spcPct val="100000"/>
              </a:lnSpc>
              <a:buNone/>
            </a:pPr>
            <a:r>
              <a:rPr lang="en-US" dirty="0" smtClean="0">
                <a:latin typeface="Arial" panose="020B0604020202020204" pitchFamily="34" charset="0"/>
                <a:cs typeface="Arial" panose="020B0604020202020204" pitchFamily="34" charset="0"/>
              </a:rPr>
              <a:t>Please provide meeting days for each class session. Specific meeting days are needed for each Lecture and/or Lab session. </a:t>
            </a:r>
          </a:p>
          <a:p>
            <a:pPr marL="0" indent="0">
              <a:lnSpc>
                <a:spcPct val="100000"/>
              </a:lnSpc>
              <a:buNone/>
            </a:pP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Lec</a:t>
            </a:r>
            <a:r>
              <a:rPr lang="en-US" dirty="0" smtClean="0">
                <a:latin typeface="Arial" panose="020B0604020202020204" pitchFamily="34" charset="0"/>
                <a:cs typeface="Arial" panose="020B0604020202020204" pitchFamily="34" charset="0"/>
              </a:rPr>
              <a:t> T/TH- </a:t>
            </a:r>
            <a:r>
              <a:rPr lang="en-US" dirty="0">
                <a:latin typeface="Arial" panose="020B0604020202020204" pitchFamily="34" charset="0"/>
                <a:cs typeface="Arial" panose="020B0604020202020204" pitchFamily="34" charset="0"/>
              </a:rPr>
              <a:t>L</a:t>
            </a:r>
            <a:r>
              <a:rPr lang="en-US" dirty="0" smtClean="0">
                <a:latin typeface="Arial" panose="020B0604020202020204" pitchFamily="34" charset="0"/>
                <a:cs typeface="Arial" panose="020B0604020202020204" pitchFamily="34" charset="0"/>
              </a:rPr>
              <a:t>ab T)</a:t>
            </a:r>
            <a:endParaRPr lang="en-US" dirty="0">
              <a:latin typeface="Arial" panose="020B0604020202020204" pitchFamily="34" charset="0"/>
              <a:cs typeface="Arial" panose="020B0604020202020204" pitchFamily="34" charset="0"/>
            </a:endParaRPr>
          </a:p>
          <a:p>
            <a:pPr marL="0" indent="0">
              <a:lnSpc>
                <a:spcPct val="100000"/>
              </a:lnSpc>
              <a:buNone/>
            </a:pPr>
            <a:endParaRPr lang="en-US" sz="3200" dirty="0">
              <a:latin typeface="Arial" panose="020B0604020202020204" pitchFamily="34" charset="0"/>
              <a:cs typeface="Arial" panose="020B0604020202020204" pitchFamily="34" charset="0"/>
            </a:endParaRPr>
          </a:p>
          <a:p>
            <a:pPr marL="0" indent="0">
              <a:lnSpc>
                <a:spcPct val="100000"/>
              </a:lnSpc>
              <a:buNone/>
            </a:pPr>
            <a:r>
              <a:rPr lang="en-US" sz="3200" u="sng" dirty="0">
                <a:latin typeface="Arial" panose="020B0604020202020204" pitchFamily="34" charset="0"/>
                <a:cs typeface="Arial" panose="020B0604020202020204" pitchFamily="34" charset="0"/>
              </a:rPr>
              <a:t>Action:</a:t>
            </a:r>
          </a:p>
          <a:p>
            <a:pPr marL="0" indent="0">
              <a:lnSpc>
                <a:spcPct val="100000"/>
              </a:lnSpc>
              <a:buNone/>
            </a:pPr>
            <a:r>
              <a:rPr lang="en-US" dirty="0">
                <a:latin typeface="Arial" panose="020B0604020202020204" pitchFamily="34" charset="0"/>
                <a:cs typeface="Arial" panose="020B0604020202020204" pitchFamily="34" charset="0"/>
              </a:rPr>
              <a:t>Verify the days of the week on which this section is scheduled to meet</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844705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noAutofit/>
          </a:bodyPr>
          <a:lstStyle/>
          <a:p>
            <a:pPr marL="0" indent="0">
              <a:lnSpc>
                <a:spcPct val="100000"/>
              </a:lnSpc>
              <a:buNone/>
            </a:pPr>
            <a:r>
              <a:rPr lang="en-US" sz="4400" dirty="0">
                <a:latin typeface="Arial" panose="020B0604020202020204" pitchFamily="34" charset="0"/>
                <a:cs typeface="Arial" panose="020B0604020202020204" pitchFamily="34" charset="0"/>
              </a:rPr>
              <a:t>Start and End Time </a:t>
            </a:r>
            <a:endParaRPr lang="en-US" sz="4400" dirty="0" smtClean="0">
              <a:latin typeface="Arial" panose="020B0604020202020204" pitchFamily="34" charset="0"/>
              <a:cs typeface="Arial" panose="020B0604020202020204" pitchFamily="34" charset="0"/>
            </a:endParaRPr>
          </a:p>
          <a:p>
            <a:pPr marL="0" indent="0">
              <a:lnSpc>
                <a:spcPct val="100000"/>
              </a:lnSpc>
              <a:buNone/>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start and end times is used to reserve the building and room for the section, assist in determining contact hours, determine course conflicts for students during registration</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lnSpc>
                <a:spcPct val="100000"/>
              </a:lnSpc>
              <a:buNone/>
            </a:pPr>
            <a:r>
              <a:rPr lang="en-US" sz="3200" u="sng" dirty="0" smtClean="0">
                <a:latin typeface="Arial" panose="020B0604020202020204" pitchFamily="34" charset="0"/>
                <a:cs typeface="Arial" panose="020B0604020202020204" pitchFamily="34" charset="0"/>
              </a:rPr>
              <a:t>Action:</a:t>
            </a:r>
            <a:endParaRPr lang="en-US" sz="3200" u="sng" dirty="0">
              <a:latin typeface="Arial" panose="020B0604020202020204" pitchFamily="34" charset="0"/>
              <a:cs typeface="Arial" panose="020B0604020202020204" pitchFamily="34" charset="0"/>
            </a:endParaRPr>
          </a:p>
          <a:p>
            <a:pPr marL="0" indent="0">
              <a:lnSpc>
                <a:spcPct val="100000"/>
              </a:lnSpc>
              <a:buNone/>
            </a:pPr>
            <a:r>
              <a:rPr lang="en-US" dirty="0" smtClean="0">
                <a:latin typeface="Arial" panose="020B0604020202020204" pitchFamily="34" charset="0"/>
                <a:cs typeface="Arial" panose="020B0604020202020204" pitchFamily="34" charset="0"/>
              </a:rPr>
              <a:t>Verify </a:t>
            </a:r>
            <a:r>
              <a:rPr lang="en-US" dirty="0">
                <a:latin typeface="Arial" panose="020B0604020202020204" pitchFamily="34" charset="0"/>
                <a:cs typeface="Arial" panose="020B0604020202020204" pitchFamily="34" charset="0"/>
              </a:rPr>
              <a:t>or change the section's scheduled start and/or end time.</a:t>
            </a:r>
          </a:p>
          <a:p>
            <a:pPr marL="0" indent="0">
              <a:lnSpc>
                <a:spcPct val="100000"/>
              </a:lnSpc>
              <a:buNone/>
            </a:pPr>
            <a:r>
              <a:rPr lang="en-US" dirty="0" smtClean="0">
                <a:latin typeface="Arial" panose="020B0604020202020204" pitchFamily="34" charset="0"/>
                <a:cs typeface="Arial" panose="020B0604020202020204" pitchFamily="34" charset="0"/>
              </a:rPr>
              <a:t>Each </a:t>
            </a:r>
            <a:r>
              <a:rPr lang="en-US" dirty="0">
                <a:latin typeface="Arial" panose="020B0604020202020204" pitchFamily="34" charset="0"/>
                <a:cs typeface="Arial" panose="020B0604020202020204" pitchFamily="34" charset="0"/>
              </a:rPr>
              <a:t>session should not be scheduled less than 50 minutes of scheduled instruction and/or examination.</a:t>
            </a:r>
          </a:p>
          <a:p>
            <a:pPr marL="0" indent="0">
              <a:lnSpc>
                <a:spcPct val="100000"/>
              </a:lnSpc>
              <a:buNone/>
            </a:pPr>
            <a:r>
              <a:rPr lang="en-US" dirty="0" smtClean="0">
                <a:latin typeface="Arial" panose="020B0604020202020204" pitchFamily="34" charset="0"/>
                <a:cs typeface="Arial" panose="020B0604020202020204" pitchFamily="34" charset="0"/>
              </a:rPr>
              <a:t>A </a:t>
            </a:r>
            <a:r>
              <a:rPr lang="en-US" dirty="0">
                <a:latin typeface="Arial" panose="020B0604020202020204" pitchFamily="34" charset="0"/>
                <a:cs typeface="Arial" panose="020B0604020202020204" pitchFamily="34" charset="0"/>
              </a:rPr>
              <a:t>class scheduled for less than a single 50-minute period is not eligible for apportionment.</a:t>
            </a:r>
          </a:p>
          <a:p>
            <a:pPr marL="0" indent="0">
              <a:lnSpc>
                <a:spcPct val="100000"/>
              </a:lnSpc>
              <a:buNone/>
            </a:pPr>
            <a:endParaRPr lang="en-US" dirty="0">
              <a:latin typeface="Arial" panose="020B0604020202020204" pitchFamily="34" charset="0"/>
              <a:cs typeface="Arial" panose="020B0604020202020204" pitchFamily="34" charset="0"/>
            </a:endParaRPr>
          </a:p>
          <a:p>
            <a:pPr marL="0" indent="0">
              <a:lnSpc>
                <a:spcPct val="100000"/>
              </a:lnSpc>
              <a:buNone/>
            </a:pPr>
            <a:endParaRPr lang="en-US" sz="3200"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459785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noAutofit/>
          </a:bodyPr>
          <a:lstStyle/>
          <a:p>
            <a:pPr marL="0" indent="0">
              <a:lnSpc>
                <a:spcPct val="100000"/>
              </a:lnSpc>
              <a:buNone/>
            </a:pPr>
            <a:r>
              <a:rPr lang="en-US" sz="4400" dirty="0">
                <a:latin typeface="Arial" panose="020B0604020202020204" pitchFamily="34" charset="0"/>
                <a:cs typeface="Arial" panose="020B0604020202020204" pitchFamily="34" charset="0"/>
              </a:rPr>
              <a:t>Number of Weeks</a:t>
            </a:r>
            <a:endParaRPr lang="en-US" sz="4400" dirty="0" smtClean="0">
              <a:latin typeface="Arial" panose="020B0604020202020204" pitchFamily="34" charset="0"/>
              <a:cs typeface="Arial" panose="020B0604020202020204" pitchFamily="34" charset="0"/>
            </a:endParaRPr>
          </a:p>
          <a:p>
            <a:pPr marL="0" indent="0">
              <a:lnSpc>
                <a:spcPct val="100000"/>
              </a:lnSpc>
              <a:buNone/>
            </a:pPr>
            <a:r>
              <a:rPr lang="en-US" sz="2600" dirty="0" smtClean="0">
                <a:latin typeface="Arial" panose="020B0604020202020204" pitchFamily="34" charset="0"/>
                <a:cs typeface="Arial" panose="020B0604020202020204" pitchFamily="34" charset="0"/>
              </a:rPr>
              <a:t>Enter </a:t>
            </a:r>
            <a:r>
              <a:rPr lang="en-US" sz="2600" dirty="0">
                <a:latin typeface="Arial" panose="020B0604020202020204" pitchFamily="34" charset="0"/>
                <a:cs typeface="Arial" panose="020B0604020202020204" pitchFamily="34" charset="0"/>
              </a:rPr>
              <a:t>a number to indicate the section duration in weeks.</a:t>
            </a:r>
          </a:p>
          <a:p>
            <a:pPr marL="0" indent="0">
              <a:lnSpc>
                <a:spcPct val="100000"/>
              </a:lnSpc>
              <a:buNone/>
            </a:pPr>
            <a:r>
              <a:rPr lang="en-US" sz="2600" dirty="0">
                <a:latin typeface="Arial" panose="020B0604020202020204" pitchFamily="34" charset="0"/>
                <a:cs typeface="Arial" panose="020B0604020202020204" pitchFamily="34" charset="0"/>
              </a:rPr>
              <a:t>Indicates the number of weeks used for the session</a:t>
            </a:r>
            <a:r>
              <a:rPr lang="en-US" sz="2600" dirty="0" smtClean="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a:p>
            <a:pPr marL="0" indent="0">
              <a:lnSpc>
                <a:spcPct val="100000"/>
              </a:lnSpc>
              <a:buNone/>
            </a:pPr>
            <a:endParaRPr lang="en-US" sz="2600" dirty="0">
              <a:latin typeface="Arial" panose="020B0604020202020204" pitchFamily="34" charset="0"/>
              <a:cs typeface="Arial" panose="020B0604020202020204" pitchFamily="34" charset="0"/>
            </a:endParaRPr>
          </a:p>
          <a:p>
            <a:pPr marL="0" indent="0">
              <a:lnSpc>
                <a:spcPct val="100000"/>
              </a:lnSpc>
              <a:buNone/>
            </a:pPr>
            <a:r>
              <a:rPr lang="en-US" sz="3200" u="sng" dirty="0" smtClean="0">
                <a:latin typeface="Arial" panose="020B0604020202020204" pitchFamily="34" charset="0"/>
                <a:cs typeface="Arial" panose="020B0604020202020204" pitchFamily="34" charset="0"/>
              </a:rPr>
              <a:t>Action</a:t>
            </a:r>
            <a:r>
              <a:rPr lang="en-US" sz="3200" u="sng" dirty="0">
                <a:latin typeface="Arial" panose="020B0604020202020204" pitchFamily="34" charset="0"/>
                <a:cs typeface="Arial" panose="020B0604020202020204" pitchFamily="34" charset="0"/>
              </a:rPr>
              <a:t>:</a:t>
            </a:r>
          </a:p>
          <a:p>
            <a:pPr marL="0" indent="0">
              <a:lnSpc>
                <a:spcPct val="100000"/>
              </a:lnSpc>
              <a:buNone/>
            </a:pPr>
            <a:r>
              <a:rPr lang="en-US" sz="2600" dirty="0" smtClean="0">
                <a:latin typeface="Arial" panose="020B0604020202020204" pitchFamily="34" charset="0"/>
                <a:cs typeface="Arial" panose="020B0604020202020204" pitchFamily="34" charset="0"/>
              </a:rPr>
              <a:t>Verify </a:t>
            </a:r>
            <a:r>
              <a:rPr lang="en-US" sz="2600" dirty="0">
                <a:latin typeface="Arial" panose="020B0604020202020204" pitchFamily="34" charset="0"/>
                <a:cs typeface="Arial" panose="020B0604020202020204" pitchFamily="34" charset="0"/>
              </a:rPr>
              <a:t>or change the sections number of </a:t>
            </a:r>
            <a:r>
              <a:rPr lang="en-US" sz="2600" dirty="0" smtClean="0">
                <a:latin typeface="Arial" panose="020B0604020202020204" pitchFamily="34" charset="0"/>
                <a:cs typeface="Arial" panose="020B0604020202020204" pitchFamily="34" charset="0"/>
              </a:rPr>
              <a:t>weeks</a:t>
            </a:r>
            <a:endParaRPr lang="en-US" sz="2600" dirty="0"/>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441113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1584" y="544068"/>
            <a:ext cx="11228832" cy="5769864"/>
          </a:xfrm>
        </p:spPr>
        <p:txBody>
          <a:bodyPr>
            <a:normAutofit lnSpcReduction="10000"/>
          </a:bodyPr>
          <a:lstStyle/>
          <a:p>
            <a:pPr algn="l">
              <a:lnSpc>
                <a:spcPct val="110000"/>
              </a:lnSpc>
            </a:pPr>
            <a:r>
              <a:rPr lang="en-US" sz="4300" dirty="0">
                <a:latin typeface="Arial" panose="020B0604020202020204" pitchFamily="34" charset="0"/>
                <a:cs typeface="Arial" panose="020B0604020202020204" pitchFamily="34" charset="0"/>
              </a:rPr>
              <a:t>Section Printed Comments</a:t>
            </a:r>
            <a:endParaRPr lang="en-US" sz="4300" dirty="0" smtClean="0">
              <a:latin typeface="Arial" panose="020B0604020202020204" pitchFamily="34" charset="0"/>
              <a:cs typeface="Arial" panose="020B0604020202020204" pitchFamily="34" charset="0"/>
            </a:endParaRPr>
          </a:p>
          <a:p>
            <a:pPr algn="l">
              <a:lnSpc>
                <a:spcPct val="110000"/>
              </a:lnSpc>
            </a:pPr>
            <a:r>
              <a:rPr lang="en-US" sz="2700" dirty="0" smtClean="0">
                <a:latin typeface="Arial" panose="020B0604020202020204" pitchFamily="34" charset="0"/>
                <a:cs typeface="Arial" panose="020B0604020202020204" pitchFamily="34" charset="0"/>
              </a:rPr>
              <a:t>This area is reserved for additional notes for the ISS scheduler. Printed comments (not additional notes) will be viewable on the class schedule/web advisor.</a:t>
            </a:r>
          </a:p>
          <a:p>
            <a:pPr algn="l">
              <a:lnSpc>
                <a:spcPct val="110000"/>
              </a:lnSpc>
            </a:pPr>
            <a:r>
              <a:rPr lang="en-US" sz="3100" u="sng" dirty="0" smtClean="0">
                <a:latin typeface="Arial" panose="020B0604020202020204" pitchFamily="34" charset="0"/>
                <a:cs typeface="Arial" panose="020B0604020202020204" pitchFamily="34" charset="0"/>
              </a:rPr>
              <a:t>Action:</a:t>
            </a:r>
          </a:p>
          <a:p>
            <a:pPr algn="l">
              <a:lnSpc>
                <a:spcPct val="110000"/>
              </a:lnSpc>
            </a:pPr>
            <a:r>
              <a:rPr lang="en-US" sz="2700" dirty="0" smtClean="0">
                <a:latin typeface="Arial" panose="020B0604020202020204" pitchFamily="34" charset="0"/>
                <a:cs typeface="Arial" panose="020B0604020202020204" pitchFamily="34" charset="0"/>
              </a:rPr>
              <a:t>Report </a:t>
            </a:r>
            <a:r>
              <a:rPr lang="en-US" sz="2700" dirty="0">
                <a:latin typeface="Arial" panose="020B0604020202020204" pitchFamily="34" charset="0"/>
                <a:cs typeface="Arial" panose="020B0604020202020204" pitchFamily="34" charset="0"/>
              </a:rPr>
              <a:t>any additional notes and/or printed comments related to the section.  Example: Request to zero out billing for this particular section as it is a part of our College Bound Program.  This area is also reserved for printed comments that can be viewable in the online class </a:t>
            </a:r>
            <a:r>
              <a:rPr lang="en-US" sz="2700" dirty="0" smtClean="0">
                <a:latin typeface="Arial" panose="020B0604020202020204" pitchFamily="34" charset="0"/>
                <a:cs typeface="Arial" panose="020B0604020202020204" pitchFamily="34" charset="0"/>
              </a:rPr>
              <a:t>schedule.</a:t>
            </a:r>
          </a:p>
          <a:p>
            <a:pPr algn="l">
              <a:lnSpc>
                <a:spcPct val="110000"/>
              </a:lnSpc>
            </a:pPr>
            <a:r>
              <a:rPr lang="en-US" sz="2700" dirty="0" smtClean="0">
                <a:latin typeface="Arial" panose="020B0604020202020204" pitchFamily="34" charset="0"/>
                <a:cs typeface="Arial" panose="020B0604020202020204" pitchFamily="34" charset="0"/>
              </a:rPr>
              <a:t>Example: This </a:t>
            </a:r>
            <a:r>
              <a:rPr lang="en-US" sz="2700" dirty="0">
                <a:latin typeface="Arial" panose="020B0604020202020204" pitchFamily="34" charset="0"/>
                <a:cs typeface="Arial" panose="020B0604020202020204" pitchFamily="34" charset="0"/>
              </a:rPr>
              <a:t>is a hybrid </a:t>
            </a:r>
            <a:r>
              <a:rPr lang="en-US" sz="2700" dirty="0" smtClean="0">
                <a:latin typeface="Arial" panose="020B0604020202020204" pitchFamily="34" charset="0"/>
                <a:cs typeface="Arial" panose="020B0604020202020204" pitchFamily="34" charset="0"/>
              </a:rPr>
              <a:t>course.</a:t>
            </a:r>
          </a:p>
          <a:p>
            <a:pPr algn="l">
              <a:lnSpc>
                <a:spcPct val="110000"/>
              </a:lnSpc>
            </a:pPr>
            <a:r>
              <a:rPr lang="en-US" sz="2700" dirty="0" smtClean="0">
                <a:latin typeface="Arial" panose="020B0604020202020204" pitchFamily="34" charset="0"/>
                <a:cs typeface="Arial" panose="020B0604020202020204" pitchFamily="34" charset="0"/>
              </a:rPr>
              <a:t>Both </a:t>
            </a:r>
            <a:r>
              <a:rPr lang="en-US" sz="2700" dirty="0">
                <a:latin typeface="Arial" panose="020B0604020202020204" pitchFamily="34" charset="0"/>
                <a:cs typeface="Arial" panose="020B0604020202020204" pitchFamily="34" charset="0"/>
              </a:rPr>
              <a:t>face-to-face and online instruction is required</a:t>
            </a:r>
            <a:r>
              <a:rPr lang="en-US" sz="2700" dirty="0" smtClean="0">
                <a:latin typeface="Arial" panose="020B0604020202020204" pitchFamily="34" charset="0"/>
                <a:cs typeface="Arial" panose="020B0604020202020204" pitchFamily="34" charset="0"/>
              </a:rPr>
              <a:t>.</a:t>
            </a:r>
            <a:endParaRPr lang="en-US" sz="2700" dirty="0">
              <a:latin typeface="Arial" panose="020B0604020202020204" pitchFamily="34" charset="0"/>
              <a:cs typeface="Arial" panose="020B0604020202020204" pitchFamily="34" charset="0"/>
            </a:endParaRPr>
          </a:p>
        </p:txBody>
      </p:sp>
      <p:grpSp>
        <p:nvGrpSpPr>
          <p:cNvPr id="6" name="Group 5"/>
          <p:cNvGrpSpPr/>
          <p:nvPr/>
        </p:nvGrpSpPr>
        <p:grpSpPr>
          <a:xfrm>
            <a:off x="227076" y="211836"/>
            <a:ext cx="11737848" cy="6434328"/>
            <a:chOff x="303276" y="288036"/>
            <a:chExt cx="11737848" cy="6434328"/>
          </a:xfrm>
        </p:grpSpPr>
        <p:sp>
          <p:nvSpPr>
            <p:cNvPr id="4" name="Rectangle 3"/>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040953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normAutofit/>
          </a:bodyPr>
          <a:lstStyle/>
          <a:p>
            <a:pPr marL="0" indent="0">
              <a:lnSpc>
                <a:spcPct val="100000"/>
              </a:lnSpc>
              <a:buNone/>
            </a:pPr>
            <a:r>
              <a:rPr lang="en-US" sz="4400" dirty="0">
                <a:latin typeface="Arial" panose="020B0604020202020204" pitchFamily="34" charset="0"/>
                <a:cs typeface="Arial" panose="020B0604020202020204" pitchFamily="34" charset="0"/>
              </a:rPr>
              <a:t>Assigned Faculty</a:t>
            </a:r>
          </a:p>
          <a:p>
            <a:pPr marL="0" indent="0">
              <a:lnSpc>
                <a:spcPct val="100000"/>
              </a:lnSpc>
              <a:buNone/>
            </a:pPr>
            <a:r>
              <a:rPr lang="en-US" dirty="0" smtClean="0">
                <a:latin typeface="Arial" panose="020B0604020202020204" pitchFamily="34" charset="0"/>
                <a:cs typeface="Arial" panose="020B0604020202020204" pitchFamily="34" charset="0"/>
              </a:rPr>
              <a:t>Faculty </a:t>
            </a:r>
            <a:r>
              <a:rPr lang="en-US" dirty="0">
                <a:latin typeface="Arial" panose="020B0604020202020204" pitchFamily="34" charset="0"/>
                <a:cs typeface="Arial" panose="020B0604020202020204" pitchFamily="34" charset="0"/>
              </a:rPr>
              <a:t>names are inputted into FASC after the assignment has been made. Names can be inputted at end of </a:t>
            </a:r>
            <a:r>
              <a:rPr lang="en-US">
                <a:latin typeface="Arial" panose="020B0604020202020204" pitchFamily="34" charset="0"/>
                <a:cs typeface="Arial" panose="020B0604020202020204" pitchFamily="34" charset="0"/>
              </a:rPr>
              <a:t>Phase </a:t>
            </a:r>
            <a:r>
              <a:rPr lang="en-US" smtClean="0">
                <a:latin typeface="Arial" panose="020B0604020202020204" pitchFamily="34" charset="0"/>
                <a:cs typeface="Arial" panose="020B0604020202020204" pitchFamily="34" charset="0"/>
              </a:rPr>
              <a:t>I.</a:t>
            </a:r>
            <a:endParaRPr lang="en-US" dirty="0">
              <a:latin typeface="Arial" panose="020B0604020202020204" pitchFamily="34" charset="0"/>
              <a:cs typeface="Arial" panose="020B0604020202020204" pitchFamily="34" charset="0"/>
            </a:endParaRPr>
          </a:p>
          <a:p>
            <a:pPr marL="0" indent="0">
              <a:lnSpc>
                <a:spcPct val="100000"/>
              </a:lnSpc>
              <a:buNone/>
            </a:pPr>
            <a:endParaRPr lang="en-US" sz="3200" dirty="0">
              <a:latin typeface="Arial" panose="020B0604020202020204" pitchFamily="34" charset="0"/>
              <a:cs typeface="Arial" panose="020B0604020202020204" pitchFamily="34" charset="0"/>
            </a:endParaRPr>
          </a:p>
          <a:p>
            <a:pPr marL="0" indent="0">
              <a:lnSpc>
                <a:spcPct val="100000"/>
              </a:lnSpc>
              <a:buNone/>
            </a:pPr>
            <a:r>
              <a:rPr lang="en-US" sz="3200" u="sng" dirty="0" smtClean="0">
                <a:latin typeface="Arial" panose="020B0604020202020204" pitchFamily="34" charset="0"/>
                <a:cs typeface="Arial" panose="020B0604020202020204" pitchFamily="34" charset="0"/>
              </a:rPr>
              <a:t>Action:</a:t>
            </a:r>
          </a:p>
          <a:p>
            <a:pPr marL="0" indent="0">
              <a:lnSpc>
                <a:spcPct val="100000"/>
              </a:lnSpc>
              <a:buNone/>
            </a:pPr>
            <a:r>
              <a:rPr lang="en-US" dirty="0" smtClean="0">
                <a:latin typeface="Arial" panose="020B0604020202020204" pitchFamily="34" charset="0"/>
                <a:cs typeface="Arial" panose="020B0604020202020204" pitchFamily="34" charset="0"/>
              </a:rPr>
              <a:t>If there are additional changes to start/end dates and times, after the instructor names have been inputted in FASC, schools need to re-verify all fields includes dates are accurate.</a:t>
            </a:r>
            <a:endParaRPr lang="en-US" sz="2400"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60411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1584" y="544068"/>
            <a:ext cx="11228832" cy="5769864"/>
          </a:xfrm>
          <a:prstGeom prst="rect">
            <a:avLst/>
          </a:prstGeom>
          <a:noFill/>
        </p:spPr>
        <p:txBody>
          <a:bodyPr wrap="square" rtlCol="0">
            <a:spAutoFit/>
          </a:bodyPr>
          <a:lstStyle/>
          <a:p>
            <a:r>
              <a:rPr lang="en-US" sz="4400" dirty="0" smtClean="0">
                <a:latin typeface="Arial" panose="020B0604020202020204" pitchFamily="34" charset="0"/>
                <a:cs typeface="Arial" panose="020B0604020202020204" pitchFamily="34" charset="0"/>
              </a:rPr>
              <a:t>Reporting School</a:t>
            </a:r>
          </a:p>
          <a:p>
            <a:r>
              <a:rPr lang="en-US" sz="2800" dirty="0" smtClean="0">
                <a:latin typeface="Arial" panose="020B0604020202020204" pitchFamily="34" charset="0"/>
                <a:cs typeface="Arial" panose="020B0604020202020204" pitchFamily="34" charset="0"/>
              </a:rPr>
              <a:t>Reporting School has assigned courses and sections based on disciplines within the school.  Sections which are offered at Centers in the previous term will be assigned to the Reporting School for the assigned Center.</a:t>
            </a:r>
          </a:p>
          <a:p>
            <a:endParaRPr lang="en-US" sz="2800" dirty="0" smtClean="0">
              <a:latin typeface="Arial" panose="020B0604020202020204" pitchFamily="34" charset="0"/>
              <a:cs typeface="Arial" panose="020B0604020202020204" pitchFamily="34" charset="0"/>
            </a:endParaRPr>
          </a:p>
          <a:p>
            <a:r>
              <a:rPr lang="en-US" sz="3200" u="sng" dirty="0" smtClean="0">
                <a:latin typeface="Arial" panose="020B0604020202020204" pitchFamily="34" charset="0"/>
                <a:cs typeface="Arial" panose="020B0604020202020204" pitchFamily="34" charset="0"/>
              </a:rPr>
              <a:t>Action: </a:t>
            </a:r>
            <a:endParaRPr lang="en-US" sz="2800" u="sng"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Verify that the appropriate School in which the section is intended to be scheduled at has been selected.</a:t>
            </a:r>
          </a:p>
          <a:p>
            <a:endParaRPr lang="en-US" sz="4400" dirty="0" smtClean="0">
              <a:latin typeface="Arial" panose="020B0604020202020204" pitchFamily="34" charset="0"/>
              <a:cs typeface="Arial" panose="020B0604020202020204" pitchFamily="34" charset="0"/>
            </a:endParaRPr>
          </a:p>
          <a:p>
            <a:endParaRPr lang="en-US" sz="4400" dirty="0">
              <a:latin typeface="Arial" panose="020B0604020202020204" pitchFamily="34" charset="0"/>
              <a:cs typeface="Arial" panose="020B0604020202020204" pitchFamily="34" charset="0"/>
            </a:endParaRPr>
          </a:p>
        </p:txBody>
      </p:sp>
      <p:grpSp>
        <p:nvGrpSpPr>
          <p:cNvPr id="3" name="Group 2"/>
          <p:cNvGrpSpPr/>
          <p:nvPr/>
        </p:nvGrpSpPr>
        <p:grpSpPr>
          <a:xfrm>
            <a:off x="227076" y="211836"/>
            <a:ext cx="11737848" cy="6434328"/>
            <a:chOff x="303276" y="288036"/>
            <a:chExt cx="11737848" cy="6434328"/>
          </a:xfrm>
        </p:grpSpPr>
        <p:sp>
          <p:nvSpPr>
            <p:cNvPr id="4" name="Rectangle 3"/>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09431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1584" y="544068"/>
            <a:ext cx="11228832" cy="2893100"/>
          </a:xfrm>
          <a:prstGeom prst="rect">
            <a:avLst/>
          </a:prstGeom>
          <a:noFill/>
        </p:spPr>
        <p:txBody>
          <a:bodyPr wrap="square" rtlCol="0">
            <a:spAutoFit/>
          </a:bodyPr>
          <a:lstStyle/>
          <a:p>
            <a:r>
              <a:rPr lang="en-US" sz="4400" dirty="0" smtClean="0">
                <a:latin typeface="Arial" panose="020B0604020202020204" pitchFamily="34" charset="0"/>
                <a:cs typeface="Arial" panose="020B0604020202020204" pitchFamily="34" charset="0"/>
              </a:rPr>
              <a:t>Department</a:t>
            </a:r>
          </a:p>
          <a:p>
            <a:endParaRPr lang="en-US"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Department that can use the course section.</a:t>
            </a:r>
          </a:p>
          <a:p>
            <a:endParaRPr lang="en-US" sz="3200" dirty="0" smtClean="0">
              <a:latin typeface="Arial" panose="020B0604020202020204" pitchFamily="34" charset="0"/>
              <a:cs typeface="Arial" panose="020B0604020202020204" pitchFamily="34" charset="0"/>
            </a:endParaRPr>
          </a:p>
          <a:p>
            <a:r>
              <a:rPr lang="en-US" sz="3200" u="sng" dirty="0" smtClean="0">
                <a:latin typeface="Arial" panose="020B0604020202020204" pitchFamily="34" charset="0"/>
                <a:cs typeface="Arial" panose="020B0604020202020204" pitchFamily="34" charset="0"/>
              </a:rPr>
              <a:t>Action: </a:t>
            </a:r>
          </a:p>
          <a:p>
            <a:r>
              <a:rPr lang="en-US" sz="2800" dirty="0" smtClean="0">
                <a:latin typeface="Arial" panose="020B0604020202020204" pitchFamily="34" charset="0"/>
                <a:cs typeface="Arial" panose="020B0604020202020204" pitchFamily="34" charset="0"/>
              </a:rPr>
              <a:t>Verify that the appropriate department has been selected.</a:t>
            </a:r>
            <a:endParaRPr lang="en-US" sz="2800" dirty="0">
              <a:latin typeface="Arial" panose="020B0604020202020204" pitchFamily="34" charset="0"/>
              <a:cs typeface="Arial" panose="020B0604020202020204" pitchFamily="34" charset="0"/>
            </a:endParaRPr>
          </a:p>
        </p:txBody>
      </p:sp>
      <p:grpSp>
        <p:nvGrpSpPr>
          <p:cNvPr id="3" name="Group 2"/>
          <p:cNvGrpSpPr/>
          <p:nvPr/>
        </p:nvGrpSpPr>
        <p:grpSpPr>
          <a:xfrm>
            <a:off x="227076" y="211836"/>
            <a:ext cx="11737848" cy="6434328"/>
            <a:chOff x="303276" y="288036"/>
            <a:chExt cx="11737848" cy="6434328"/>
          </a:xfrm>
        </p:grpSpPr>
        <p:sp>
          <p:nvSpPr>
            <p:cNvPr id="4" name="Rectangle 3"/>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17442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1584" y="544067"/>
            <a:ext cx="11228832" cy="5769864"/>
          </a:xfrm>
          <a:prstGeom prst="rect">
            <a:avLst/>
          </a:prstGeom>
        </p:spPr>
        <p:txBody>
          <a:bodyPr wrap="square">
            <a:spAutoFit/>
          </a:bodyPr>
          <a:lstStyle/>
          <a:p>
            <a:r>
              <a:rPr lang="en-US" sz="4400" dirty="0" smtClean="0">
                <a:latin typeface="Arial" panose="020B0604020202020204" pitchFamily="34" charset="0"/>
                <a:cs typeface="Arial" panose="020B0604020202020204" pitchFamily="34" charset="0"/>
              </a:rPr>
              <a:t>Section Status</a:t>
            </a:r>
          </a:p>
          <a:p>
            <a:endParaRPr lang="en-US"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The section status affects registration and billing processes. Students can be registered in sections with a status of Active.</a:t>
            </a:r>
            <a:r>
              <a:rPr lang="en-US" sz="3200" dirty="0" smtClean="0">
                <a:latin typeface="Arial" panose="020B0604020202020204" pitchFamily="34" charset="0"/>
                <a:cs typeface="Arial" panose="020B0604020202020204" pitchFamily="34" charset="0"/>
              </a:rPr>
              <a:t>	</a:t>
            </a:r>
          </a:p>
          <a:p>
            <a:endParaRPr lang="en-US" sz="3200" dirty="0" smtClean="0">
              <a:latin typeface="Arial" panose="020B0604020202020204" pitchFamily="34" charset="0"/>
              <a:cs typeface="Arial" panose="020B0604020202020204" pitchFamily="34" charset="0"/>
            </a:endParaRPr>
          </a:p>
          <a:p>
            <a:r>
              <a:rPr lang="en-US" sz="3200" u="sng" dirty="0" smtClean="0">
                <a:latin typeface="Arial" panose="020B0604020202020204" pitchFamily="34" charset="0"/>
                <a:cs typeface="Arial" panose="020B0604020202020204" pitchFamily="34" charset="0"/>
              </a:rPr>
              <a:t>Action: </a:t>
            </a:r>
          </a:p>
          <a:p>
            <a:r>
              <a:rPr lang="en-US" sz="2800" dirty="0" smtClean="0">
                <a:latin typeface="Arial" panose="020B0604020202020204" pitchFamily="34" charset="0"/>
                <a:cs typeface="Arial" panose="020B0604020202020204" pitchFamily="34" charset="0"/>
              </a:rPr>
              <a:t>No Action.  All sections should be "A" - active status</a:t>
            </a:r>
          </a:p>
          <a:p>
            <a:endParaRPr lang="en-US"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0644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1584" y="544068"/>
            <a:ext cx="11228832" cy="5769864"/>
          </a:xfrm>
        </p:spPr>
        <p:txBody>
          <a:bodyPr>
            <a:noAutofit/>
          </a:bodyPr>
          <a:lstStyle/>
          <a:p>
            <a:pPr algn="l">
              <a:lnSpc>
                <a:spcPct val="100000"/>
              </a:lnSpc>
            </a:pPr>
            <a:r>
              <a:rPr lang="en-US" sz="4400" dirty="0">
                <a:latin typeface="Arial" panose="020B0604020202020204" pitchFamily="34" charset="0"/>
                <a:cs typeface="Arial" panose="020B0604020202020204" pitchFamily="34" charset="0"/>
              </a:rPr>
              <a:t>Registration Code Synonym</a:t>
            </a:r>
            <a:endParaRPr lang="en-US" sz="4400" dirty="0" smtClean="0">
              <a:latin typeface="Arial" panose="020B0604020202020204" pitchFamily="34" charset="0"/>
              <a:cs typeface="Arial" panose="020B0604020202020204" pitchFamily="34" charset="0"/>
            </a:endParaRPr>
          </a:p>
          <a:p>
            <a:pPr algn="l">
              <a:lnSpc>
                <a:spcPct val="100000"/>
              </a:lnSpc>
            </a:pPr>
            <a:r>
              <a:rPr lang="en-US" sz="2800" dirty="0" smtClean="0">
                <a:latin typeface="Arial" panose="020B0604020202020204" pitchFamily="34" charset="0"/>
                <a:cs typeface="Arial" panose="020B0604020202020204" pitchFamily="34" charset="0"/>
              </a:rPr>
              <a:t>Colleague </a:t>
            </a:r>
            <a:r>
              <a:rPr lang="en-US" sz="2800" dirty="0">
                <a:latin typeface="Arial" panose="020B0604020202020204" pitchFamily="34" charset="0"/>
                <a:cs typeface="Arial" panose="020B0604020202020204" pitchFamily="34" charset="0"/>
              </a:rPr>
              <a:t>automatically generates the synonyms for the section</a:t>
            </a:r>
            <a:r>
              <a:rPr lang="en-US" sz="2800" dirty="0" smtClean="0">
                <a:latin typeface="Arial" panose="020B0604020202020204" pitchFamily="34" charset="0"/>
                <a:cs typeface="Arial" panose="020B0604020202020204" pitchFamily="34" charset="0"/>
              </a:rPr>
              <a:t>.</a:t>
            </a:r>
          </a:p>
          <a:p>
            <a:pPr algn="l">
              <a:lnSpc>
                <a:spcPct val="100000"/>
              </a:lnSpc>
            </a:pPr>
            <a:endParaRPr lang="en-US" sz="4000" dirty="0">
              <a:latin typeface="Arial" panose="020B0604020202020204" pitchFamily="34" charset="0"/>
              <a:cs typeface="Arial" panose="020B0604020202020204" pitchFamily="34" charset="0"/>
            </a:endParaRPr>
          </a:p>
          <a:p>
            <a:pPr algn="l">
              <a:lnSpc>
                <a:spcPct val="100000"/>
              </a:lnSpc>
            </a:pPr>
            <a:r>
              <a:rPr lang="en-US" sz="3200" u="sng" dirty="0">
                <a:latin typeface="Arial" panose="020B0604020202020204" pitchFamily="34" charset="0"/>
                <a:cs typeface="Arial" panose="020B0604020202020204" pitchFamily="34" charset="0"/>
              </a:rPr>
              <a:t>Action: </a:t>
            </a:r>
          </a:p>
          <a:p>
            <a:pPr algn="l">
              <a:lnSpc>
                <a:spcPct val="100000"/>
              </a:lnSpc>
            </a:pPr>
            <a:r>
              <a:rPr lang="en-US" sz="2800" dirty="0">
                <a:latin typeface="Arial" panose="020B0604020202020204" pitchFamily="34" charset="0"/>
                <a:cs typeface="Arial" panose="020B0604020202020204" pitchFamily="34" charset="0"/>
              </a:rPr>
              <a:t>No action:  Colleague system automatically issues the registration code synonym for each section</a:t>
            </a:r>
            <a:r>
              <a:rPr lang="en-US"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grpSp>
        <p:nvGrpSpPr>
          <p:cNvPr id="5" name="Group 4"/>
          <p:cNvGrpSpPr/>
          <p:nvPr/>
        </p:nvGrpSpPr>
        <p:grpSpPr>
          <a:xfrm>
            <a:off x="227076" y="211836"/>
            <a:ext cx="11737848" cy="6434328"/>
            <a:chOff x="303276" y="288036"/>
            <a:chExt cx="11737848" cy="6434328"/>
          </a:xfrm>
        </p:grpSpPr>
        <p:sp>
          <p:nvSpPr>
            <p:cNvPr id="6" name="Rectangle 5"/>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723776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lstStyle/>
          <a:p>
            <a:pPr marL="0" indent="0">
              <a:lnSpc>
                <a:spcPct val="100000"/>
              </a:lnSpc>
              <a:buNone/>
            </a:pPr>
            <a:r>
              <a:rPr lang="en-US" sz="4400" dirty="0">
                <a:latin typeface="Arial" panose="020B0604020202020204" pitchFamily="34" charset="0"/>
                <a:cs typeface="Arial" panose="020B0604020202020204" pitchFamily="34" charset="0"/>
              </a:rPr>
              <a:t>Course Name and Number</a:t>
            </a:r>
          </a:p>
          <a:p>
            <a:pPr marL="0" indent="0">
              <a:lnSpc>
                <a:spcPct val="100000"/>
              </a:lnSpc>
              <a:buNone/>
            </a:pPr>
            <a:r>
              <a:rPr lang="en-US" dirty="0" smtClean="0">
                <a:latin typeface="Arial" panose="020B0604020202020204" pitchFamily="34" charset="0"/>
                <a:cs typeface="Arial" panose="020B0604020202020204" pitchFamily="34" charset="0"/>
              </a:rPr>
              <a:t>Course </a:t>
            </a:r>
            <a:r>
              <a:rPr lang="en-US" dirty="0">
                <a:latin typeface="Arial" panose="020B0604020202020204" pitchFamily="34" charset="0"/>
                <a:cs typeface="Arial" panose="020B0604020202020204" pitchFamily="34" charset="0"/>
              </a:rPr>
              <a:t>Name and Number (i.e., ENGL 115, Math 110, PSYC 101)	</a:t>
            </a:r>
          </a:p>
          <a:p>
            <a:pPr>
              <a:lnSpc>
                <a:spcPct val="100000"/>
              </a:lnSpc>
            </a:pPr>
            <a:endParaRPr lang="en-US" sz="3200" dirty="0">
              <a:latin typeface="Arial" panose="020B0604020202020204" pitchFamily="34" charset="0"/>
              <a:cs typeface="Arial" panose="020B0604020202020204" pitchFamily="34" charset="0"/>
            </a:endParaRPr>
          </a:p>
          <a:p>
            <a:pPr marL="0" indent="0">
              <a:lnSpc>
                <a:spcPct val="100000"/>
              </a:lnSpc>
              <a:buNone/>
            </a:pPr>
            <a:r>
              <a:rPr lang="en-US" sz="3200" u="sng" dirty="0">
                <a:latin typeface="Arial" panose="020B0604020202020204" pitchFamily="34" charset="0"/>
                <a:cs typeface="Arial" panose="020B0604020202020204" pitchFamily="34" charset="0"/>
              </a:rPr>
              <a:t>Action: </a:t>
            </a:r>
          </a:p>
          <a:p>
            <a:pPr marL="0" indent="0">
              <a:lnSpc>
                <a:spcPct val="100000"/>
              </a:lnSpc>
              <a:buNone/>
            </a:pPr>
            <a:r>
              <a:rPr lang="en-US" dirty="0" smtClean="0">
                <a:latin typeface="Arial" panose="020B0604020202020204" pitchFamily="34" charset="0"/>
                <a:cs typeface="Arial" panose="020B0604020202020204" pitchFamily="34" charset="0"/>
              </a:rPr>
              <a:t>Validate </a:t>
            </a:r>
            <a:r>
              <a:rPr lang="en-US" dirty="0">
                <a:latin typeface="Arial" panose="020B0604020202020204" pitchFamily="34" charset="0"/>
                <a:cs typeface="Arial" panose="020B0604020202020204" pitchFamily="34" charset="0"/>
              </a:rPr>
              <a:t>Course Name and </a:t>
            </a:r>
            <a:r>
              <a:rPr lang="en-US" dirty="0" smtClean="0">
                <a:latin typeface="Arial" panose="020B0604020202020204" pitchFamily="34" charset="0"/>
                <a:cs typeface="Arial" panose="020B0604020202020204" pitchFamily="34" charset="0"/>
              </a:rPr>
              <a:t>number</a:t>
            </a:r>
            <a:endParaRPr lang="en-US"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62821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normAutofit lnSpcReduction="10000"/>
          </a:bodyPr>
          <a:lstStyle/>
          <a:p>
            <a:pPr marL="0" indent="0">
              <a:lnSpc>
                <a:spcPct val="100000"/>
              </a:lnSpc>
              <a:buNone/>
            </a:pPr>
            <a:r>
              <a:rPr lang="en-US" sz="4400" dirty="0">
                <a:latin typeface="Arial" panose="020B0604020202020204" pitchFamily="34" charset="0"/>
                <a:cs typeface="Arial" panose="020B0604020202020204" pitchFamily="34" charset="0"/>
              </a:rPr>
              <a:t>Section Number</a:t>
            </a:r>
          </a:p>
          <a:p>
            <a:pPr marL="0" indent="0">
              <a:lnSpc>
                <a:spcPct val="100000"/>
              </a:lnSpc>
              <a:buNone/>
            </a:pPr>
            <a:r>
              <a:rPr lang="en-US" dirty="0" smtClean="0">
                <a:latin typeface="Arial" panose="020B0604020202020204" pitchFamily="34" charset="0"/>
                <a:cs typeface="Arial" panose="020B0604020202020204" pitchFamily="34" charset="0"/>
              </a:rPr>
              <a:t>Section </a:t>
            </a:r>
            <a:r>
              <a:rPr lang="en-US" dirty="0">
                <a:latin typeface="Arial" panose="020B0604020202020204" pitchFamily="34" charset="0"/>
                <a:cs typeface="Arial" panose="020B0604020202020204" pitchFamily="34" charset="0"/>
              </a:rPr>
              <a:t>number indicates the usual scheduled period the section is offered and/or where the section is offered.</a:t>
            </a:r>
          </a:p>
          <a:p>
            <a:pPr marL="0" indent="0">
              <a:lnSpc>
                <a:spcPct val="100000"/>
              </a:lnSpc>
              <a:buNone/>
            </a:pPr>
            <a:r>
              <a:rPr lang="en-US" dirty="0">
                <a:latin typeface="Arial" panose="020B0604020202020204" pitchFamily="34" charset="0"/>
                <a:cs typeface="Arial" panose="020B0604020202020204" pitchFamily="34" charset="0"/>
              </a:rPr>
              <a:t>(morning, afternoon, evening, online, hybrid, extension, location) </a:t>
            </a:r>
          </a:p>
          <a:p>
            <a:pPr marL="0" indent="0">
              <a:lnSpc>
                <a:spcPct val="100000"/>
              </a:lnSpc>
              <a:buNone/>
            </a:pPr>
            <a:endParaRPr lang="en-US" sz="3200" dirty="0">
              <a:latin typeface="Arial" panose="020B0604020202020204" pitchFamily="34" charset="0"/>
              <a:cs typeface="Arial" panose="020B0604020202020204" pitchFamily="34" charset="0"/>
            </a:endParaRPr>
          </a:p>
          <a:p>
            <a:pPr marL="0" indent="0">
              <a:lnSpc>
                <a:spcPct val="100000"/>
              </a:lnSpc>
              <a:buNone/>
            </a:pPr>
            <a:endParaRPr lang="en-US" sz="3200" u="sng" dirty="0" smtClean="0">
              <a:latin typeface="Arial" panose="020B0604020202020204" pitchFamily="34" charset="0"/>
              <a:cs typeface="Arial" panose="020B0604020202020204" pitchFamily="34" charset="0"/>
            </a:endParaRPr>
          </a:p>
          <a:p>
            <a:pPr marL="0" indent="0">
              <a:lnSpc>
                <a:spcPct val="100000"/>
              </a:lnSpc>
              <a:buNone/>
            </a:pPr>
            <a:endParaRPr lang="en-US" sz="3200" u="sng" dirty="0">
              <a:latin typeface="Arial" panose="020B0604020202020204" pitchFamily="34" charset="0"/>
              <a:cs typeface="Arial" panose="020B0604020202020204" pitchFamily="34" charset="0"/>
            </a:endParaRPr>
          </a:p>
          <a:p>
            <a:pPr marL="0" indent="0">
              <a:lnSpc>
                <a:spcPct val="100000"/>
              </a:lnSpc>
              <a:buNone/>
            </a:pPr>
            <a:endParaRPr lang="en-US" sz="3200" u="sng" dirty="0" smtClean="0">
              <a:latin typeface="Arial" panose="020B0604020202020204" pitchFamily="34" charset="0"/>
              <a:cs typeface="Arial" panose="020B0604020202020204" pitchFamily="34" charset="0"/>
            </a:endParaRPr>
          </a:p>
          <a:p>
            <a:pPr marL="0" indent="0">
              <a:lnSpc>
                <a:spcPct val="100000"/>
              </a:lnSpc>
              <a:buNone/>
            </a:pPr>
            <a:r>
              <a:rPr lang="en-US" sz="3200" u="sng" dirty="0" smtClean="0">
                <a:latin typeface="Arial" panose="020B0604020202020204" pitchFamily="34" charset="0"/>
                <a:cs typeface="Arial" panose="020B0604020202020204" pitchFamily="34" charset="0"/>
              </a:rPr>
              <a:t>Action</a:t>
            </a:r>
            <a:r>
              <a:rPr lang="en-US" sz="3200" u="sng" dirty="0">
                <a:latin typeface="Arial" panose="020B0604020202020204" pitchFamily="34" charset="0"/>
                <a:cs typeface="Arial" panose="020B0604020202020204" pitchFamily="34" charset="0"/>
              </a:rPr>
              <a:t>: </a:t>
            </a:r>
          </a:p>
          <a:p>
            <a:pPr marL="0" indent="0">
              <a:lnSpc>
                <a:spcPct val="100000"/>
              </a:lnSpc>
              <a:buNone/>
            </a:pPr>
            <a:r>
              <a:rPr lang="en-US" dirty="0">
                <a:latin typeface="Arial" panose="020B0604020202020204" pitchFamily="34" charset="0"/>
                <a:cs typeface="Arial" panose="020B0604020202020204" pitchFamily="34" charset="0"/>
              </a:rPr>
              <a:t>Review the section number based on scheduled period</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grpSp>
        <p:nvGrpSpPr>
          <p:cNvPr id="5" name="Group 4"/>
          <p:cNvGrpSpPr/>
          <p:nvPr/>
        </p:nvGrpSpPr>
        <p:grpSpPr>
          <a:xfrm>
            <a:off x="227076" y="211836"/>
            <a:ext cx="11737848" cy="6434328"/>
            <a:chOff x="303276" y="288036"/>
            <a:chExt cx="11737848" cy="6434328"/>
          </a:xfrm>
        </p:grpSpPr>
        <p:sp>
          <p:nvSpPr>
            <p:cNvPr id="6" name="Rectangle 5"/>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2" name="Table 1"/>
          <p:cNvGraphicFramePr>
            <a:graphicFrameLocks noGrp="1"/>
          </p:cNvGraphicFramePr>
          <p:nvPr>
            <p:extLst>
              <p:ext uri="{D42A27DB-BD31-4B8C-83A1-F6EECF244321}">
                <p14:modId xmlns:p14="http://schemas.microsoft.com/office/powerpoint/2010/main" val="3192379656"/>
              </p:ext>
            </p:extLst>
          </p:nvPr>
        </p:nvGraphicFramePr>
        <p:xfrm>
          <a:off x="776748" y="3008672"/>
          <a:ext cx="8287877" cy="1710812"/>
        </p:xfrm>
        <a:graphic>
          <a:graphicData uri="http://schemas.openxmlformats.org/drawingml/2006/table">
            <a:tbl>
              <a:tblPr firstRow="1" firstCol="1" lastRow="1" lastCol="1" bandRow="1" bandCol="1"/>
              <a:tblGrid>
                <a:gridCol w="1641620">
                  <a:extLst>
                    <a:ext uri="{9D8B030D-6E8A-4147-A177-3AD203B41FA5}">
                      <a16:colId xmlns:a16="http://schemas.microsoft.com/office/drawing/2014/main" val="20000"/>
                    </a:ext>
                  </a:extLst>
                </a:gridCol>
                <a:gridCol w="1318969">
                  <a:extLst>
                    <a:ext uri="{9D8B030D-6E8A-4147-A177-3AD203B41FA5}">
                      <a16:colId xmlns:a16="http://schemas.microsoft.com/office/drawing/2014/main" val="20001"/>
                    </a:ext>
                  </a:extLst>
                </a:gridCol>
                <a:gridCol w="1318083">
                  <a:extLst>
                    <a:ext uri="{9D8B030D-6E8A-4147-A177-3AD203B41FA5}">
                      <a16:colId xmlns:a16="http://schemas.microsoft.com/office/drawing/2014/main" val="20002"/>
                    </a:ext>
                  </a:extLst>
                </a:gridCol>
                <a:gridCol w="1312764">
                  <a:extLst>
                    <a:ext uri="{9D8B030D-6E8A-4147-A177-3AD203B41FA5}">
                      <a16:colId xmlns:a16="http://schemas.microsoft.com/office/drawing/2014/main" val="20003"/>
                    </a:ext>
                  </a:extLst>
                </a:gridCol>
                <a:gridCol w="1284399">
                  <a:extLst>
                    <a:ext uri="{9D8B030D-6E8A-4147-A177-3AD203B41FA5}">
                      <a16:colId xmlns:a16="http://schemas.microsoft.com/office/drawing/2014/main" val="20004"/>
                    </a:ext>
                  </a:extLst>
                </a:gridCol>
                <a:gridCol w="1412042">
                  <a:extLst>
                    <a:ext uri="{9D8B030D-6E8A-4147-A177-3AD203B41FA5}">
                      <a16:colId xmlns:a16="http://schemas.microsoft.com/office/drawing/2014/main" val="20005"/>
                    </a:ext>
                  </a:extLst>
                </a:gridCol>
              </a:tblGrid>
              <a:tr h="359128">
                <a:tc>
                  <a:txBody>
                    <a:bodyPr/>
                    <a:lstStyle/>
                    <a:p>
                      <a:pPr marL="0" marR="0" algn="l">
                        <a:lnSpc>
                          <a:spcPct val="107000"/>
                        </a:lnSpc>
                        <a:spcBef>
                          <a:spcPts val="0"/>
                        </a:spcBef>
                        <a:spcAft>
                          <a:spcPts val="80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Section Numbers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Chula Vista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l">
                        <a:lnSpc>
                          <a:spcPct val="107000"/>
                        </a:lnSpc>
                        <a:spcBef>
                          <a:spcPts val="0"/>
                        </a:spcBef>
                        <a:spcAft>
                          <a:spcPts val="80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National City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Otay Mesa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San Ysidro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Extension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0000"/>
                  </a:ext>
                </a:extLst>
              </a:tr>
              <a:tr h="224892">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Day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01–49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70–74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301–349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80–84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E1–E99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5475">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Evening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60–69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76–79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360–369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86–89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E1–E99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5475">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Saturday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50–59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85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E1–E99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4892">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Online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5475">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Hybrid Day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5475">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Hybrid Evening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676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80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07000"/>
                        </a:lnSpc>
                        <a:spcBef>
                          <a:spcPts val="0"/>
                        </a:spcBef>
                        <a:spcAft>
                          <a:spcPts val="80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552798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584" y="544068"/>
            <a:ext cx="11228832" cy="5769864"/>
          </a:xfrm>
        </p:spPr>
        <p:txBody>
          <a:bodyPr>
            <a:normAutofit/>
          </a:bodyPr>
          <a:lstStyle/>
          <a:p>
            <a:pPr marL="0" indent="0">
              <a:lnSpc>
                <a:spcPct val="100000"/>
              </a:lnSpc>
              <a:buNone/>
            </a:pPr>
            <a:r>
              <a:rPr lang="en-US" sz="4400" dirty="0">
                <a:latin typeface="Arial" panose="020B0604020202020204" pitchFamily="34" charset="0"/>
                <a:cs typeface="Arial" panose="020B0604020202020204" pitchFamily="34" charset="0"/>
              </a:rPr>
              <a:t>Primary Flag</a:t>
            </a:r>
          </a:p>
          <a:p>
            <a:pPr marL="0" indent="0">
              <a:lnSpc>
                <a:spcPct val="100000"/>
              </a:lnSpc>
              <a:buNone/>
            </a:pPr>
            <a:r>
              <a:rPr lang="en-US" dirty="0" smtClean="0">
                <a:latin typeface="Arial" panose="020B0604020202020204" pitchFamily="34" charset="0"/>
                <a:cs typeface="Arial" panose="020B0604020202020204" pitchFamily="34" charset="0"/>
              </a:rPr>
              <a:t>Cross </a:t>
            </a:r>
            <a:r>
              <a:rPr lang="en-US" dirty="0">
                <a:latin typeface="Arial" panose="020B0604020202020204" pitchFamily="34" charset="0"/>
                <a:cs typeface="Arial" panose="020B0604020202020204" pitchFamily="34" charset="0"/>
              </a:rPr>
              <a:t>reference 'Cross-Listed Sections' column of the proto to verify that the appropriate sections are included in combined sections</a:t>
            </a:r>
            <a:r>
              <a:rPr lang="en-US" dirty="0" smtClean="0">
                <a:latin typeface="Arial" panose="020B0604020202020204" pitchFamily="34" charset="0"/>
                <a:cs typeface="Arial" panose="020B0604020202020204" pitchFamily="34" charset="0"/>
              </a:rPr>
              <a:t>.</a:t>
            </a:r>
          </a:p>
          <a:p>
            <a:pPr marL="0" indent="0">
              <a:lnSpc>
                <a:spcPct val="100000"/>
              </a:lnSpc>
              <a:buNone/>
            </a:pPr>
            <a:endParaRPr lang="en-US" dirty="0">
              <a:latin typeface="Arial" panose="020B0604020202020204" pitchFamily="34" charset="0"/>
              <a:cs typeface="Arial" panose="020B0604020202020204" pitchFamily="34" charset="0"/>
            </a:endParaRPr>
          </a:p>
          <a:p>
            <a:pPr marL="0" indent="0">
              <a:lnSpc>
                <a:spcPct val="100000"/>
              </a:lnSpc>
              <a:buNone/>
            </a:pPr>
            <a:r>
              <a:rPr lang="en-US" dirty="0">
                <a:latin typeface="Arial" panose="020B0604020202020204" pitchFamily="34" charset="0"/>
                <a:cs typeface="Arial" panose="020B0604020202020204" pitchFamily="34" charset="0"/>
              </a:rPr>
              <a:t>Primary Section and related secondary sections must be verified for each session class.</a:t>
            </a:r>
          </a:p>
          <a:p>
            <a:pPr marL="0" indent="0">
              <a:lnSpc>
                <a:spcPct val="100000"/>
              </a:lnSpc>
              <a:buNone/>
            </a:pPr>
            <a:endParaRPr lang="en-US" dirty="0" smtClean="0">
              <a:latin typeface="Arial" panose="020B0604020202020204" pitchFamily="34" charset="0"/>
              <a:cs typeface="Arial" panose="020B0604020202020204" pitchFamily="34" charset="0"/>
            </a:endParaRPr>
          </a:p>
          <a:p>
            <a:pPr marL="0" indent="0">
              <a:lnSpc>
                <a:spcPct val="100000"/>
              </a:lnSpc>
              <a:buNone/>
            </a:pPr>
            <a:r>
              <a:rPr lang="en-US" sz="3200" u="sng" dirty="0" smtClean="0">
                <a:latin typeface="Arial" panose="020B0604020202020204" pitchFamily="34" charset="0"/>
                <a:cs typeface="Arial" panose="020B0604020202020204" pitchFamily="34" charset="0"/>
              </a:rPr>
              <a:t>Action</a:t>
            </a:r>
            <a:r>
              <a:rPr lang="en-US" sz="3200" u="sng" dirty="0">
                <a:latin typeface="Arial" panose="020B0604020202020204" pitchFamily="34" charset="0"/>
                <a:cs typeface="Arial" panose="020B0604020202020204" pitchFamily="34" charset="0"/>
              </a:rPr>
              <a:t>:</a:t>
            </a:r>
          </a:p>
          <a:p>
            <a:pPr marL="0" indent="0">
              <a:lnSpc>
                <a:spcPct val="100000"/>
              </a:lnSpc>
              <a:buNone/>
            </a:pPr>
            <a:r>
              <a:rPr lang="en-US" dirty="0">
                <a:latin typeface="Arial" panose="020B0604020202020204" pitchFamily="34" charset="0"/>
                <a:cs typeface="Arial" panose="020B0604020202020204" pitchFamily="34" charset="0"/>
              </a:rPr>
              <a:t>Enter Y if the section is the primary section in cross-listed, paired, or same as sections</a:t>
            </a:r>
            <a:r>
              <a:rPr lang="en-US"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grpSp>
        <p:nvGrpSpPr>
          <p:cNvPr id="4" name="Group 3"/>
          <p:cNvGrpSpPr/>
          <p:nvPr/>
        </p:nvGrpSpPr>
        <p:grpSpPr>
          <a:xfrm>
            <a:off x="227076" y="211836"/>
            <a:ext cx="11737848" cy="6434328"/>
            <a:chOff x="303276" y="288036"/>
            <a:chExt cx="11737848" cy="6434328"/>
          </a:xfrm>
        </p:grpSpPr>
        <p:sp>
          <p:nvSpPr>
            <p:cNvPr id="5" name="Rectangle 4"/>
            <p:cNvSpPr/>
            <p:nvPr/>
          </p:nvSpPr>
          <p:spPr>
            <a:xfrm>
              <a:off x="303276" y="2880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5676" y="440436"/>
              <a:ext cx="11585448" cy="62819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50198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263</TotalTime>
  <Words>1683</Words>
  <Application>Microsoft Office PowerPoint</Application>
  <PresentationFormat>Widescreen</PresentationFormat>
  <Paragraphs>224</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Mia McClellan</dc:creator>
  <cp:lastModifiedBy>Viridiana Coronel</cp:lastModifiedBy>
  <cp:revision>37</cp:revision>
  <cp:lastPrinted>2018-12-06T22:28:26Z</cp:lastPrinted>
  <dcterms:created xsi:type="dcterms:W3CDTF">2018-11-28T01:40:57Z</dcterms:created>
  <dcterms:modified xsi:type="dcterms:W3CDTF">2021-03-01T20:54:00Z</dcterms:modified>
</cp:coreProperties>
</file>