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7"/>
  </p:handoutMasterIdLst>
  <p:sldIdLst>
    <p:sldId id="256" r:id="rId2"/>
    <p:sldId id="283" r:id="rId3"/>
    <p:sldId id="258" r:id="rId4"/>
    <p:sldId id="284" r:id="rId5"/>
    <p:sldId id="287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91" r:id="rId21"/>
    <p:sldId id="288" r:id="rId22"/>
    <p:sldId id="290" r:id="rId23"/>
    <p:sldId id="292" r:id="rId24"/>
    <p:sldId id="289" r:id="rId25"/>
    <p:sldId id="273" r:id="rId26"/>
    <p:sldId id="272" r:id="rId27"/>
    <p:sldId id="274" r:id="rId28"/>
    <p:sldId id="276" r:id="rId29"/>
    <p:sldId id="275" r:id="rId30"/>
    <p:sldId id="277" r:id="rId31"/>
    <p:sldId id="278" r:id="rId32"/>
    <p:sldId id="279" r:id="rId33"/>
    <p:sldId id="280" r:id="rId34"/>
    <p:sldId id="281" r:id="rId35"/>
    <p:sldId id="282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1127FB-43A3-48FA-8084-C463FDD0977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631569-6F1B-4127-8770-05FBBDF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98" y="385323"/>
            <a:ext cx="8825658" cy="2300188"/>
          </a:xfrm>
        </p:spPr>
        <p:txBody>
          <a:bodyPr/>
          <a:lstStyle/>
          <a:p>
            <a:r>
              <a:rPr lang="en-US" b="1" dirty="0" smtClean="0"/>
              <a:t>Faculty Section Assignment (FASC)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762" y="2745168"/>
            <a:ext cx="4348071" cy="659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</a:t>
            </a:r>
            <a:r>
              <a:rPr lang="en-US" sz="3200" dirty="0"/>
              <a:t>Overview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29078" y="4123113"/>
            <a:ext cx="6747678" cy="192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5870" y="3463969"/>
            <a:ext cx="8401911" cy="287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700" dirty="0" smtClean="0"/>
              <a:t>P</a:t>
            </a:r>
            <a:r>
              <a:rPr lang="en-US" sz="1700" cap="none" dirty="0" smtClean="0"/>
              <a:t>rovided by:</a:t>
            </a:r>
          </a:p>
          <a:p>
            <a:r>
              <a:rPr lang="en-US" sz="1700" cap="none" dirty="0"/>
              <a:t>	</a:t>
            </a:r>
            <a:r>
              <a:rPr lang="en-US" sz="1700" b="1" cap="none" dirty="0" smtClean="0"/>
              <a:t>Instructional Support Services</a:t>
            </a:r>
            <a:r>
              <a:rPr lang="en-US" sz="1700" cap="none" dirty="0" smtClean="0"/>
              <a:t/>
            </a:r>
            <a:br>
              <a:rPr lang="en-US" sz="1700" cap="none" dirty="0" smtClean="0"/>
            </a:br>
            <a:r>
              <a:rPr lang="en-US" sz="1700" cap="none" dirty="0" smtClean="0"/>
              <a:t>	Mia McClellan, Dean</a:t>
            </a:r>
            <a:br>
              <a:rPr lang="en-US" sz="1700" cap="none" dirty="0" smtClean="0"/>
            </a:br>
            <a:r>
              <a:rPr lang="en-US" sz="1700" cap="none" dirty="0" smtClean="0"/>
              <a:t> 	Brian Ebalo, Supervisor</a:t>
            </a:r>
            <a:br>
              <a:rPr lang="en-US" sz="1700" cap="none" dirty="0" smtClean="0"/>
            </a:br>
            <a:r>
              <a:rPr lang="en-US" sz="1700" cap="none" dirty="0" smtClean="0"/>
              <a:t>	Percival Concha, ISS Specialist</a:t>
            </a:r>
            <a:br>
              <a:rPr lang="en-US" sz="1700" cap="none" dirty="0" smtClean="0"/>
            </a:br>
            <a:r>
              <a:rPr lang="en-US" sz="1700" cap="none" dirty="0" smtClean="0"/>
              <a:t>	</a:t>
            </a:r>
            <a:br>
              <a:rPr lang="en-US" sz="1700" cap="none" dirty="0" smtClean="0"/>
            </a:br>
            <a:r>
              <a:rPr lang="en-US" sz="1700" cap="none" dirty="0" smtClean="0"/>
              <a:t>	</a:t>
            </a:r>
            <a:r>
              <a:rPr lang="en-US" sz="1700" b="1" cap="none" dirty="0" smtClean="0"/>
              <a:t>Institutional Technology</a:t>
            </a:r>
            <a:r>
              <a:rPr lang="en-US" sz="1700" cap="none" dirty="0" smtClean="0"/>
              <a:t/>
            </a:r>
            <a:br>
              <a:rPr lang="en-US" sz="1700" cap="none" dirty="0" smtClean="0"/>
            </a:br>
            <a:r>
              <a:rPr lang="en-US" sz="1700" cap="none" dirty="0" smtClean="0"/>
              <a:t> 	</a:t>
            </a:r>
            <a:r>
              <a:rPr lang="en-US" sz="1700" cap="none" dirty="0"/>
              <a:t>Michael Davis, Director, Institutional Technology</a:t>
            </a:r>
            <a:r>
              <a:rPr lang="en-US" sz="1700" cap="none" dirty="0" smtClean="0"/>
              <a:t/>
            </a:r>
            <a:br>
              <a:rPr lang="en-US" sz="1700" cap="none" dirty="0" smtClean="0"/>
            </a:br>
            <a:r>
              <a:rPr lang="en-US" sz="1700" cap="none" dirty="0" smtClean="0"/>
              <a:t>	</a:t>
            </a:r>
            <a:r>
              <a:rPr lang="en-US" sz="1700" cap="none" dirty="0"/>
              <a:t>Bob Stretch, Senior </a:t>
            </a:r>
            <a:r>
              <a:rPr lang="en-US" sz="1700" cap="none" dirty="0" smtClean="0"/>
              <a:t>Programmer Analyst</a:t>
            </a:r>
          </a:p>
          <a:p>
            <a:r>
              <a:rPr lang="en-US" sz="1700" cap="none" dirty="0" smtClean="0"/>
              <a:t>	</a:t>
            </a:r>
            <a:r>
              <a:rPr lang="en-US" sz="1700" b="1" cap="none" dirty="0" smtClean="0"/>
              <a:t>Human Resources</a:t>
            </a:r>
            <a:r>
              <a:rPr lang="en-US" sz="1700" cap="none" dirty="0" smtClean="0"/>
              <a:t/>
            </a:r>
            <a:br>
              <a:rPr lang="en-US" sz="1700" cap="none" dirty="0" smtClean="0"/>
            </a:br>
            <a:r>
              <a:rPr lang="en-US" sz="1700" cap="none" dirty="0" smtClean="0"/>
              <a:t>	</a:t>
            </a:r>
            <a:r>
              <a:rPr lang="en-US" sz="1700" cap="none" dirty="0"/>
              <a:t>Efren Barrera, Human Resources Business Systems </a:t>
            </a:r>
            <a:r>
              <a:rPr lang="en-US" sz="1700" cap="none" dirty="0" smtClean="0"/>
              <a:t>Analyst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616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67" y="377904"/>
            <a:ext cx="9941533" cy="1400530"/>
          </a:xfrm>
        </p:spPr>
        <p:txBody>
          <a:bodyPr/>
          <a:lstStyle/>
          <a:p>
            <a:pPr algn="ctr"/>
            <a:r>
              <a:rPr lang="en-US" b="1" dirty="0" smtClean="0"/>
              <a:t>Faculty Instructional Method </a:t>
            </a:r>
            <a:br>
              <a:rPr lang="en-US" b="1" dirty="0" smtClean="0"/>
            </a:br>
            <a:r>
              <a:rPr lang="en-US" b="1" dirty="0" smtClean="0"/>
              <a:t>Position Types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488" y="1878187"/>
            <a:ext cx="9827925" cy="741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The following table shows the various method position types (and their descriptions) that you may select for both FT and PT faculty 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00199"/>
              </p:ext>
            </p:extLst>
          </p:nvPr>
        </p:nvGraphicFramePr>
        <p:xfrm>
          <a:off x="1121975" y="2995030"/>
          <a:ext cx="9374964" cy="138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72420">
                  <a:extLst>
                    <a:ext uri="{9D8B030D-6E8A-4147-A177-3AD203B41FA5}">
                      <a16:colId xmlns:a16="http://schemas.microsoft.com/office/drawing/2014/main" val="3693078466"/>
                    </a:ext>
                  </a:extLst>
                </a:gridCol>
                <a:gridCol w="3300365">
                  <a:extLst>
                    <a:ext uri="{9D8B030D-6E8A-4147-A177-3AD203B41FA5}">
                      <a16:colId xmlns:a16="http://schemas.microsoft.com/office/drawing/2014/main" val="3344316694"/>
                    </a:ext>
                  </a:extLst>
                </a:gridCol>
                <a:gridCol w="3802179">
                  <a:extLst>
                    <a:ext uri="{9D8B030D-6E8A-4147-A177-3AD203B41FA5}">
                      <a16:colId xmlns:a16="http://schemas.microsoft.com/office/drawing/2014/main" val="3152661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Instructional Method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4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Regular</a:t>
                      </a:r>
                      <a:r>
                        <a:rPr lang="en-US" baseline="0" dirty="0" smtClean="0"/>
                        <a:t>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 applied to regular Load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50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</a:t>
                      </a:r>
                      <a:r>
                        <a:rPr lang="en-US" baseline="0" dirty="0" smtClean="0"/>
                        <a:t> Regular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 applied to regular Load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5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060682" cy="2124227"/>
          </a:xfrm>
        </p:spPr>
        <p:txBody>
          <a:bodyPr/>
          <a:lstStyle/>
          <a:p>
            <a:r>
              <a:rPr lang="en-US" dirty="0" smtClean="0"/>
              <a:t>Additional Instructional Method Position Types for </a:t>
            </a:r>
            <a:r>
              <a:rPr lang="en-US" b="1" u="sng" dirty="0" smtClean="0"/>
              <a:t>Contracted Faculty </a:t>
            </a:r>
            <a:r>
              <a:rPr lang="en-US" dirty="0" smtClean="0"/>
              <a:t>only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17" y="2855877"/>
            <a:ext cx="8313470" cy="25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Entering NEW Method Position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01" y="2244112"/>
            <a:ext cx="3876011" cy="28848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 GO INTO ‘SOFF’ screen</a:t>
            </a:r>
          </a:p>
          <a:p>
            <a:r>
              <a:rPr lang="en-US" dirty="0" smtClean="0"/>
              <a:t>2.  Enter ellipsis ‘…’ on the next available instructional method line, and Click ‘Save’</a:t>
            </a:r>
          </a:p>
          <a:p>
            <a:r>
              <a:rPr lang="en-US" dirty="0" smtClean="0"/>
              <a:t>3.  Select instruction method</a:t>
            </a:r>
          </a:p>
          <a:p>
            <a:r>
              <a:rPr lang="en-US" dirty="0" smtClean="0"/>
              <a:t>4.  Click ‘Save’ and ‘Exit’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28207" y="2510119"/>
            <a:ext cx="3876011" cy="288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80312" y="2244112"/>
            <a:ext cx="7045803" cy="26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711064"/>
          </a:xfrm>
        </p:spPr>
        <p:txBody>
          <a:bodyPr/>
          <a:lstStyle/>
          <a:p>
            <a:r>
              <a:rPr lang="en-US" b="1" dirty="0" smtClean="0"/>
              <a:t>Percent Control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3901" y="1163783"/>
            <a:ext cx="9404723" cy="711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Percent Control is used to calculate the exact workload for each faculty member.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973" y="2269930"/>
            <a:ext cx="7581529" cy="20776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22461" y="4849092"/>
            <a:ext cx="9404723" cy="711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/>
              <a:t>ACTION:  </a:t>
            </a:r>
            <a:r>
              <a:rPr lang="en-US" sz="2400" dirty="0" smtClean="0"/>
              <a:t>No action required – Please do not change.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1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85" y="498438"/>
            <a:ext cx="8946541" cy="588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Whether you assign a class to a single faculty member or multiple faculty (by default) each faculty member(s) assume 100% assignment for instruction in the section.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NOTE:  </a:t>
            </a:r>
            <a:r>
              <a:rPr lang="en-US" sz="2400" dirty="0" smtClean="0"/>
              <a:t>If more than one faculty member is assigned to a section, </a:t>
            </a:r>
            <a:r>
              <a:rPr lang="en-US" sz="2400" u="sng" dirty="0" smtClean="0"/>
              <a:t>the Load </a:t>
            </a:r>
            <a:r>
              <a:rPr lang="en-US" sz="2400" dirty="0" smtClean="0"/>
              <a:t>(not the Percent </a:t>
            </a:r>
            <a:r>
              <a:rPr lang="en-US" sz="2400" dirty="0" err="1" smtClean="0"/>
              <a:t>Contr</a:t>
            </a:r>
            <a:r>
              <a:rPr lang="en-US" sz="2400" dirty="0" smtClean="0"/>
              <a:t>) is adjusted. 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0054" y="1961429"/>
            <a:ext cx="8520413" cy="23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32" y="1321397"/>
            <a:ext cx="9736485" cy="12389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Load is the faculty member’s workload for the instructional method(s).  Generally, a </a:t>
            </a:r>
            <a:r>
              <a:rPr lang="en-US" sz="2400" dirty="0" smtClean="0"/>
              <a:t>section </a:t>
            </a:r>
            <a:r>
              <a:rPr lang="en-US" sz="2400" dirty="0"/>
              <a:t>can have up to 2 instructional methods with 2 separate loads</a:t>
            </a:r>
            <a:r>
              <a:rPr lang="en-US" sz="2400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6933" y="4854632"/>
            <a:ext cx="8946541" cy="133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6933" y="5278582"/>
            <a:ext cx="10185372" cy="125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Whether </a:t>
            </a:r>
            <a:r>
              <a:rPr lang="en-US" sz="2400" dirty="0"/>
              <a:t>a ‘single’ faculty member or ‘multiple’ faculty members are assigned to a single section it cannot exceed the total units (or Load) of the course.</a:t>
            </a: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02" y="2560319"/>
            <a:ext cx="6444664" cy="26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50" y="578137"/>
            <a:ext cx="9404723" cy="1400530"/>
          </a:xfrm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033" y="1102880"/>
            <a:ext cx="8847426" cy="123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Scenario 1:</a:t>
            </a:r>
            <a:r>
              <a:rPr lang="en-US" sz="2400" dirty="0"/>
              <a:t>  Single faculty member assigned to a course with </a:t>
            </a:r>
            <a:r>
              <a:rPr lang="en-US" sz="2400" b="1" u="sng" dirty="0"/>
              <a:t>4.0</a:t>
            </a:r>
            <a:r>
              <a:rPr lang="en-US" sz="2400" dirty="0"/>
              <a:t> Load: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02988" y="2109950"/>
            <a:ext cx="6747516" cy="10367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23970" y="4278750"/>
            <a:ext cx="6747516" cy="17878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53033" y="3276324"/>
            <a:ext cx="8942419" cy="1105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Scenario 2:</a:t>
            </a:r>
            <a:r>
              <a:rPr lang="en-US" sz="2400" dirty="0" smtClean="0"/>
              <a:t>  Multiple faculty members assigned to same course with </a:t>
            </a:r>
            <a:r>
              <a:rPr lang="en-US" sz="2400" b="1" u="sng" dirty="0" smtClean="0"/>
              <a:t>4.0</a:t>
            </a:r>
            <a:r>
              <a:rPr lang="en-US" sz="2400" dirty="0" smtClean="0"/>
              <a:t> Load:          </a:t>
            </a:r>
            <a:endParaRPr lang="en-US" sz="2400" dirty="0"/>
          </a:p>
          <a:p>
            <a:pPr marL="0" indent="0">
              <a:buFont typeface="Wingdings 3" charset="2"/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1050" y="195151"/>
            <a:ext cx="9653357" cy="123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200" b="1" dirty="0" smtClean="0"/>
              <a:t>Examples of Managing Load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81" y="577409"/>
            <a:ext cx="10168747" cy="1400530"/>
          </a:xfrm>
        </p:spPr>
        <p:txBody>
          <a:bodyPr/>
          <a:lstStyle/>
          <a:p>
            <a:r>
              <a:rPr lang="en-US" b="1" dirty="0" smtClean="0"/>
              <a:t>Teaching Arrangement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1144" y="1453381"/>
            <a:ext cx="9404723" cy="1049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This field defines the teaching arrangement for the faculty member’s load.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263" y="2502496"/>
            <a:ext cx="7308673" cy="2217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1144" y="5011754"/>
            <a:ext cx="8802689" cy="1256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/>
              <a:t>ACTION:</a:t>
            </a:r>
            <a:r>
              <a:rPr lang="en-US" sz="2400" dirty="0"/>
              <a:t>  Assign (enter) the appropriate teaching arrangement code for the teaching </a:t>
            </a:r>
            <a:r>
              <a:rPr lang="en-US" sz="2400" dirty="0" smtClean="0"/>
              <a:t>faculty member’s </a:t>
            </a:r>
            <a:r>
              <a:rPr lang="en-US" sz="2400" dirty="0"/>
              <a:t>teaching arrangement. </a:t>
            </a:r>
          </a:p>
        </p:txBody>
      </p:sp>
    </p:spTree>
    <p:extLst>
      <p:ext uri="{BB962C8B-B14F-4D97-AF65-F5344CB8AC3E}">
        <p14:creationId xmlns:p14="http://schemas.microsoft.com/office/powerpoint/2010/main" val="3474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teaching arrangements – </a:t>
            </a:r>
            <a:r>
              <a:rPr lang="en-US" b="1" u="sng" dirty="0" smtClean="0"/>
              <a:t>Full-Time Faculty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439" y="2069710"/>
            <a:ext cx="8946541" cy="1014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following are Teaching Arrangement Load types and descriptions for Full-time faculty: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67304"/>
              </p:ext>
            </p:extLst>
          </p:nvPr>
        </p:nvGraphicFramePr>
        <p:xfrm>
          <a:off x="1574800" y="3160691"/>
          <a:ext cx="8642156" cy="26776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9328">
                  <a:extLst>
                    <a:ext uri="{9D8B030D-6E8A-4147-A177-3AD203B41FA5}">
                      <a16:colId xmlns:a16="http://schemas.microsoft.com/office/drawing/2014/main" val="1325147028"/>
                    </a:ext>
                  </a:extLst>
                </a:gridCol>
                <a:gridCol w="6172828">
                  <a:extLst>
                    <a:ext uri="{9D8B030D-6E8A-4147-A177-3AD203B41FA5}">
                      <a16:colId xmlns:a16="http://schemas.microsoft.com/office/drawing/2014/main" val="1626556963"/>
                    </a:ext>
                  </a:extLst>
                </a:gridCol>
              </a:tblGrid>
              <a:tr h="8234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Teach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Arrangement Codes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Teach Arrangement Descriptions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Full-Time Contract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7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Overload,</a:t>
                      </a:r>
                      <a:r>
                        <a:rPr lang="en-US" baseline="0" dirty="0" smtClean="0"/>
                        <a:t> Full-Time (Receive Payment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5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Overload Full-Time (Receive payment</a:t>
                      </a:r>
                      <a:r>
                        <a:rPr lang="en-US" baseline="0" dirty="0" smtClean="0"/>
                        <a:t> by timesheet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Banking -</a:t>
                      </a:r>
                      <a:r>
                        <a:rPr lang="en-US" baseline="0" dirty="0" smtClean="0"/>
                        <a:t> Full-Time (Place in bank)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3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Load, No Pay, Cross-Listed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3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1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teaching arrangements - </a:t>
            </a:r>
            <a:r>
              <a:rPr lang="en-US" b="1" u="sng" dirty="0"/>
              <a:t>ADJUNCT </a:t>
            </a:r>
            <a:r>
              <a:rPr lang="en-US" b="1" u="sng" dirty="0" smtClean="0"/>
              <a:t>FACULTY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4147" y="2014577"/>
            <a:ext cx="9404723" cy="90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The following are Teaching Arrangement Load types and descriptions for Adjunct faculty: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49665"/>
              </p:ext>
            </p:extLst>
          </p:nvPr>
        </p:nvGraphicFramePr>
        <p:xfrm>
          <a:off x="811626" y="3083339"/>
          <a:ext cx="10041813" cy="303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5883">
                  <a:extLst>
                    <a:ext uri="{9D8B030D-6E8A-4147-A177-3AD203B41FA5}">
                      <a16:colId xmlns:a16="http://schemas.microsoft.com/office/drawing/2014/main" val="58022008"/>
                    </a:ext>
                  </a:extLst>
                </a:gridCol>
                <a:gridCol w="7275930">
                  <a:extLst>
                    <a:ext uri="{9D8B030D-6E8A-4147-A177-3AD203B41FA5}">
                      <a16:colId xmlns:a16="http://schemas.microsoft.com/office/drawing/2014/main" val="31140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Teach Arrangement Codes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Teach Arrangement Descriptions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1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Adjunct Fall (FA), Spring (SP), </a:t>
                      </a:r>
                      <a:r>
                        <a:rPr lang="en-US" baseline="0" dirty="0" smtClean="0"/>
                        <a:t>(Receive payment by agreement)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7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Adjunct</a:t>
                      </a:r>
                      <a:r>
                        <a:rPr lang="en-US" baseline="0" dirty="0" smtClean="0"/>
                        <a:t> Fall (FA), Spring (SP) (Receive payment by timesheet)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0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Adjunct Summer (SU), </a:t>
                      </a:r>
                      <a:r>
                        <a:rPr lang="en-US" baseline="0" dirty="0" smtClean="0"/>
                        <a:t>(Receive payment by timesheet)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5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Adjunct Summer (SU), </a:t>
                      </a:r>
                      <a:r>
                        <a:rPr lang="en-US" baseline="0" dirty="0" smtClean="0"/>
                        <a:t>(Receive payment by timesheet)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Load No Pay, Cross-Listed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2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5878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04031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Training: Purpose &amp; Outcome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Schools and Centers: Responsibilities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Process Overview: FASC fields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Questions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6111" y="1238596"/>
            <a:ext cx="8813773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Workload Reports: </a:t>
            </a:r>
            <a:r>
              <a:rPr lang="en-US" dirty="0" smtClean="0"/>
              <a:t>FWKL </a:t>
            </a:r>
            <a:r>
              <a:rPr lang="en-US" dirty="0" smtClean="0"/>
              <a:t>FWLR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current faculty workload report (XFLR) is to be replaced by its original screen FWLR.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The use of the FWLR screen (same as XFLR) is to </a:t>
            </a:r>
            <a:r>
              <a:rPr lang="en-US" dirty="0"/>
              <a:t>generate a listing of faculty members' active assignments (both instructional and non- instructional) for a specified date range. The report includes the total load for the instructor, but it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</a:t>
            </a:r>
            <a:r>
              <a:rPr lang="en-US" dirty="0"/>
              <a:t>provide any overload or underload conditions</a:t>
            </a:r>
            <a:r>
              <a:rPr lang="en-US" dirty="0" smtClean="0"/>
              <a:t>.  Please refer to BOBJ report on validating Faculty Auditing including Overload.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addition, the </a:t>
            </a:r>
            <a:r>
              <a:rPr lang="en-US" dirty="0"/>
              <a:t>use of the Faculty Workload (FWKL) screen is to view the instructional and non-instructional workload for a faculty member</a:t>
            </a:r>
            <a:r>
              <a:rPr lang="en-US" dirty="0" smtClean="0"/>
              <a:t>.  The FWKL screen is used to monitor </a:t>
            </a:r>
            <a:r>
              <a:rPr lang="en-US" smtClean="0"/>
              <a:t>and validate </a:t>
            </a:r>
            <a:r>
              <a:rPr lang="en-US" dirty="0" smtClean="0"/>
              <a:t>faculty workload to ensure FT faculty do not exceed 21.0 LHE for a given term.  Note that any faculty member excessing 21.0 LHE for a given term needs VPPA approval.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Faculty Workload Reports using Faculty Workload (FWLR) screen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993829"/>
            <a:ext cx="9906811" cy="4295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Enter Start/End Dates: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			</a:t>
            </a:r>
          </a:p>
          <a:p>
            <a:pPr marL="0" indent="0">
              <a:buNone/>
            </a:pPr>
            <a:r>
              <a:rPr lang="en-US" sz="2400" dirty="0" smtClean="0"/>
              <a:t> 				You can either run load sheets by:</a:t>
            </a:r>
          </a:p>
          <a:p>
            <a:pPr marL="0" indent="0">
              <a:buNone/>
            </a:pPr>
            <a:r>
              <a:rPr lang="en-US" sz="2400" dirty="0" smtClean="0"/>
              <a:t>					1. Save List Name</a:t>
            </a:r>
          </a:p>
          <a:p>
            <a:pPr marL="0" indent="0">
              <a:buNone/>
            </a:pPr>
            <a:r>
              <a:rPr lang="en-US" sz="2400" dirty="0" smtClean="0"/>
              <a:t>					2. School</a:t>
            </a:r>
          </a:p>
          <a:p>
            <a:pPr marL="0" indent="0">
              <a:buNone/>
            </a:pPr>
            <a:r>
              <a:rPr lang="en-US" sz="2400" dirty="0" smtClean="0"/>
              <a:t>					3. Faculty Member(s)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4. Click </a:t>
            </a:r>
            <a:r>
              <a:rPr lang="en-US" sz="2400" dirty="0"/>
              <a:t>Save, then </a:t>
            </a:r>
            <a:r>
              <a:rPr lang="en-US" sz="2400" dirty="0" smtClean="0"/>
              <a:t>Update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5. Type </a:t>
            </a:r>
            <a:r>
              <a:rPr lang="en-US" sz="2400" dirty="0"/>
              <a:t>‘H’ for Hold, then </a:t>
            </a:r>
            <a:r>
              <a:rPr lang="en-US" sz="2400" dirty="0" smtClean="0"/>
              <a:t>Save,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    then update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23" y="1853248"/>
            <a:ext cx="3387011" cy="4334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61" y="2378301"/>
            <a:ext cx="3857143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45" y="322089"/>
            <a:ext cx="9404723" cy="984196"/>
          </a:xfrm>
        </p:spPr>
        <p:txBody>
          <a:bodyPr/>
          <a:lstStyle/>
          <a:p>
            <a:r>
              <a:rPr lang="en-US" dirty="0" smtClean="0"/>
              <a:t>Workload Sample Report (FWLR)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51" y="1502228"/>
            <a:ext cx="8545482" cy="47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Workload (FWKL)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54" y="1257131"/>
            <a:ext cx="8946541" cy="1737686"/>
          </a:xfrm>
        </p:spPr>
        <p:txBody>
          <a:bodyPr>
            <a:noAutofit/>
          </a:bodyPr>
          <a:lstStyle/>
          <a:p>
            <a:r>
              <a:rPr lang="en-US" dirty="0" smtClean="0"/>
              <a:t>When you first enter into the FWKL screen, you are prompted to enter the faculty member and a date for your search. This screen displays workload data for the range of dates you specify.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35" y="3463368"/>
            <a:ext cx="4166190" cy="1435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259" y="2711816"/>
            <a:ext cx="4626573" cy="38140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88131" y="4181302"/>
            <a:ext cx="723207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Reminder!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94580"/>
            <a:ext cx="8946541" cy="23403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NOTE: </a:t>
            </a:r>
            <a:r>
              <a:rPr lang="en-US" sz="2400" dirty="0"/>
              <a:t>these teaching arrangement codes are both critical for faculty hour accounting and subject to frequent change over the term. </a:t>
            </a:r>
          </a:p>
          <a:p>
            <a:pPr marL="0" indent="0">
              <a:buNone/>
            </a:pPr>
            <a:r>
              <a:rPr lang="en-US" sz="2400" dirty="0"/>
              <a:t>Current and correct Teaching Arrangement coding ensures accurate workload reports like FWKL, FWLR, HR Faculty Contracts, and </a:t>
            </a:r>
            <a:r>
              <a:rPr lang="en-US" sz="2400" dirty="0" smtClean="0"/>
              <a:t> </a:t>
            </a:r>
            <a:r>
              <a:rPr lang="en-US" sz="2400" dirty="0"/>
              <a:t>accurate Faculty Hours Auditing BOBJ reports.</a:t>
            </a:r>
          </a:p>
          <a:p>
            <a:endParaRPr lang="en-US" dirty="0"/>
          </a:p>
        </p:txBody>
      </p:sp>
      <p:cxnSp>
        <p:nvCxnSpPr>
          <p:cNvPr id="5" name="Straight Connector 4"/>
          <p:cNvCxnSpPr>
            <a:endCxn id="2" idx="3"/>
          </p:cNvCxnSpPr>
          <p:nvPr/>
        </p:nvCxnSpPr>
        <p:spPr>
          <a:xfrm flipV="1">
            <a:off x="802433" y="1152983"/>
            <a:ext cx="9248401" cy="7865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Timeout for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10" y="168715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Faculty Member:  </a:t>
            </a:r>
            <a:r>
              <a:rPr lang="en-US" dirty="0" smtClean="0"/>
              <a:t>Enter </a:t>
            </a:r>
            <a:r>
              <a:rPr lang="en-US" dirty="0"/>
              <a:t>the faculty member(s) to be assigned to the course </a:t>
            </a:r>
            <a:r>
              <a:rPr lang="en-US" dirty="0" smtClean="0"/>
              <a:t>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TERM Start/End Dates:  </a:t>
            </a:r>
            <a:r>
              <a:rPr lang="en-US" dirty="0" smtClean="0"/>
              <a:t>Certify the </a:t>
            </a:r>
            <a:r>
              <a:rPr lang="en-US" dirty="0"/>
              <a:t>faculty member’s proposed Start/End dates of the teaching assignment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Instructional Method Position:  </a:t>
            </a:r>
            <a:r>
              <a:rPr lang="en-US" dirty="0" smtClean="0"/>
              <a:t>Select </a:t>
            </a:r>
            <a:r>
              <a:rPr lang="en-US" dirty="0"/>
              <a:t>the instructional method type the faculty member will use to teach the course section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Percent Control: </a:t>
            </a:r>
            <a:r>
              <a:rPr lang="en-US" dirty="0"/>
              <a:t>If more than </a:t>
            </a:r>
            <a:r>
              <a:rPr lang="en-US" dirty="0" smtClean="0"/>
              <a:t>one </a:t>
            </a:r>
            <a:r>
              <a:rPr lang="en-US" dirty="0"/>
              <a:t>faculty member is assigned to a section, the </a:t>
            </a:r>
            <a:r>
              <a:rPr lang="en-US" dirty="0" smtClean="0"/>
              <a:t>Load </a:t>
            </a:r>
            <a:r>
              <a:rPr lang="en-US" dirty="0"/>
              <a:t>(not the Percent </a:t>
            </a:r>
            <a:r>
              <a:rPr lang="en-US" dirty="0" err="1"/>
              <a:t>Contr</a:t>
            </a:r>
            <a:r>
              <a:rPr lang="en-US" dirty="0"/>
              <a:t>) is adjusted.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Teaching Arrangement:  </a:t>
            </a:r>
            <a:r>
              <a:rPr lang="en-US" dirty="0"/>
              <a:t>Assign (enter) the appropriate teaching arrangement code for the </a:t>
            </a:r>
            <a:r>
              <a:rPr lang="en-US" dirty="0" smtClean="0"/>
              <a:t>faculty </a:t>
            </a:r>
            <a:r>
              <a:rPr lang="en-US" dirty="0"/>
              <a:t>member’s teaching arrangement.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8764" y="1221971"/>
            <a:ext cx="9376756" cy="8313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</a:t>
            </a:r>
            <a:r>
              <a:rPr lang="en-US" b="1" dirty="0" smtClean="0">
                <a:solidFill>
                  <a:srgbClr val="FF0000"/>
                </a:solidFill>
              </a:rPr>
              <a:t>(NEW) </a:t>
            </a:r>
            <a:r>
              <a:rPr lang="en-US" b="1" dirty="0" smtClean="0"/>
              <a:t>FASC fields required for MIS reporting: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7527" y="5155488"/>
            <a:ext cx="9908771" cy="1264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The following </a:t>
            </a:r>
            <a:r>
              <a:rPr lang="en-US" sz="2400" dirty="0" smtClean="0"/>
              <a:t>three additional FASC fields highlighted below have been identified as required MIS elements:  </a:t>
            </a:r>
            <a:r>
              <a:rPr lang="en-US" sz="2400" dirty="0"/>
              <a:t>A</a:t>
            </a:r>
            <a:r>
              <a:rPr lang="en-US" sz="2400" dirty="0" smtClean="0"/>
              <a:t>) Contract </a:t>
            </a:r>
            <a:r>
              <a:rPr lang="en-US" sz="2400" dirty="0"/>
              <a:t>Type; B</a:t>
            </a:r>
            <a:r>
              <a:rPr lang="en-US" sz="2400" dirty="0" smtClean="0"/>
              <a:t>) </a:t>
            </a:r>
            <a:r>
              <a:rPr lang="en-US" sz="2400" dirty="0"/>
              <a:t>Position; and C</a:t>
            </a:r>
            <a:r>
              <a:rPr lang="en-US" sz="2400" dirty="0" smtClean="0"/>
              <a:t>) </a:t>
            </a:r>
            <a:r>
              <a:rPr lang="en-US" sz="2400" dirty="0"/>
              <a:t>Load Period.</a:t>
            </a:r>
          </a:p>
        </p:txBody>
      </p:sp>
      <p:pic>
        <p:nvPicPr>
          <p:cNvPr id="1026" name="Picture 2" descr="C:\Users\bebalo\AppData\Local\Temp\SNAGHTML16b1c4f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07" y="2052754"/>
            <a:ext cx="8530009" cy="29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76" y="1068757"/>
            <a:ext cx="9404723" cy="1245224"/>
          </a:xfrm>
        </p:spPr>
        <p:txBody>
          <a:bodyPr/>
          <a:lstStyle/>
          <a:p>
            <a:r>
              <a:rPr lang="en-US" sz="2400" dirty="0" smtClean="0"/>
              <a:t>Enter </a:t>
            </a:r>
            <a:r>
              <a:rPr lang="en-US" sz="2400" dirty="0"/>
              <a:t>the type of contract for this faculty assignment:  FACF for FT Faculty; OVERLOAD for Overload and/or Banked (for FT </a:t>
            </a:r>
            <a:r>
              <a:rPr lang="en-US" sz="2400" dirty="0" smtClean="0"/>
              <a:t>Faculty); FACP </a:t>
            </a:r>
            <a:r>
              <a:rPr lang="en-US" sz="2400" dirty="0"/>
              <a:t>for PT </a:t>
            </a:r>
            <a:r>
              <a:rPr lang="en-US" sz="2400" dirty="0" smtClean="0"/>
              <a:t>Faculty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6639" y="2313981"/>
            <a:ext cx="4073237" cy="2941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If you do not see the appropriate contract type in the faculty member’s selection of contract types, please contact HR to assist/add contract type.   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5165" y="254575"/>
            <a:ext cx="5877683" cy="771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A.  Contract Type: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54782"/>
              </p:ext>
            </p:extLst>
          </p:nvPr>
        </p:nvGraphicFramePr>
        <p:xfrm>
          <a:off x="1037998" y="2593813"/>
          <a:ext cx="5801341" cy="21743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5068">
                  <a:extLst>
                    <a:ext uri="{9D8B030D-6E8A-4147-A177-3AD203B41FA5}">
                      <a16:colId xmlns:a16="http://schemas.microsoft.com/office/drawing/2014/main" val="2687631707"/>
                    </a:ext>
                  </a:extLst>
                </a:gridCol>
                <a:gridCol w="2886273">
                  <a:extLst>
                    <a:ext uri="{9D8B030D-6E8A-4147-A177-3AD203B41FA5}">
                      <a16:colId xmlns:a16="http://schemas.microsoft.com/office/drawing/2014/main" val="460678935"/>
                    </a:ext>
                  </a:extLst>
                </a:gridCol>
              </a:tblGrid>
              <a:tr h="5319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Contract Type ID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Teaching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Arrangements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44161"/>
                  </a:ext>
                </a:extLst>
              </a:tr>
              <a:tr h="530075">
                <a:tc>
                  <a:txBody>
                    <a:bodyPr/>
                    <a:lstStyle/>
                    <a:p>
                      <a:r>
                        <a:rPr lang="en-US" dirty="0" smtClean="0"/>
                        <a:t>FACF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36062"/>
                  </a:ext>
                </a:extLst>
              </a:tr>
              <a:tr h="472225">
                <a:tc>
                  <a:txBody>
                    <a:bodyPr/>
                    <a:lstStyle/>
                    <a:p>
                      <a:r>
                        <a:rPr lang="en-US" dirty="0" smtClean="0"/>
                        <a:t>OVERLOAD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FO, XO, and 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361865"/>
                  </a:ext>
                </a:extLst>
              </a:tr>
              <a:tr h="563801">
                <a:tc>
                  <a:txBody>
                    <a:bodyPr/>
                    <a:lstStyle/>
                    <a:p>
                      <a:r>
                        <a:rPr lang="en-US" dirty="0" smtClean="0"/>
                        <a:t>FACP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FP,</a:t>
                      </a:r>
                      <a:r>
                        <a:rPr lang="en-US" baseline="0" dirty="0" smtClean="0"/>
                        <a:t> XP, FC , and XC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2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2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362" y="1335533"/>
            <a:ext cx="9861176" cy="860694"/>
          </a:xfrm>
        </p:spPr>
        <p:txBody>
          <a:bodyPr/>
          <a:lstStyle/>
          <a:p>
            <a:r>
              <a:rPr lang="en-US" sz="2400" dirty="0"/>
              <a:t>To find the </a:t>
            </a:r>
            <a:r>
              <a:rPr lang="en-US" sz="2400" dirty="0" smtClean="0"/>
              <a:t>‘available’ FT/PT faculty </a:t>
            </a:r>
            <a:r>
              <a:rPr lang="en-US" sz="2400" dirty="0"/>
              <a:t>contract positions associated with your faculty member, type ellipsis </a:t>
            </a:r>
            <a:r>
              <a:rPr lang="en-US" sz="2400" dirty="0" smtClean="0"/>
              <a:t>(…)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29" y="2474578"/>
            <a:ext cx="7839485" cy="10583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9362" y="3705764"/>
            <a:ext cx="9852863" cy="941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S</a:t>
            </a:r>
            <a:r>
              <a:rPr lang="en-US" sz="2400" dirty="0" smtClean="0"/>
              <a:t>elect "y" when the pop-up asks “Select from all current positions for your faculty member? (Y/N)."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58896" y="4736540"/>
            <a:ext cx="4269353" cy="13076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1002" y="190541"/>
            <a:ext cx="9861176" cy="860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Types of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4" y="201667"/>
            <a:ext cx="2920049" cy="739342"/>
          </a:xfrm>
        </p:spPr>
        <p:txBody>
          <a:bodyPr/>
          <a:lstStyle/>
          <a:p>
            <a:r>
              <a:rPr lang="en-US" b="1" dirty="0" smtClean="0"/>
              <a:t>B.  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711" y="4272461"/>
            <a:ext cx="9589345" cy="1309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For </a:t>
            </a:r>
            <a:r>
              <a:rPr lang="en-US" sz="2400" b="1" u="sng" dirty="0" smtClean="0"/>
              <a:t>Full-Time </a:t>
            </a:r>
            <a:r>
              <a:rPr lang="en-US" sz="2400" b="1" u="sng" dirty="0"/>
              <a:t>Faculty </a:t>
            </a:r>
            <a:r>
              <a:rPr lang="en-US" sz="2400" dirty="0" smtClean="0"/>
              <a:t>there are 2 positions to choose from: 10 Mo FT Faculty (for Instructional Positions, or 11 Mo FT Faculty (for Non-Instructional Faculty.</a:t>
            </a:r>
            <a:endParaRPr lang="en-US" sz="2400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5711" y="1000868"/>
            <a:ext cx="8428126" cy="619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Enter the faculty member's position.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399" y="1793195"/>
            <a:ext cx="8947150" cy="78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99" y="2860420"/>
            <a:ext cx="8946541" cy="12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Training: Purpose &amp;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45842"/>
            <a:ext cx="8946541" cy="418993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500" b="1" dirty="0" smtClean="0"/>
              <a:t>Purpose: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dirty="0" smtClean="0"/>
              <a:t>To review the responsibilities and process of Faculty Assignment with School/Center  Deans and/or administrative staff.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500" b="1" dirty="0" smtClean="0"/>
              <a:t>Outcome: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dirty="0" smtClean="0"/>
              <a:t>To understand the elements which are needed to complete a Faculty Assignment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dirty="0" smtClean="0"/>
              <a:t>To be familiar with the Faculty Assignment (FASC) fields and how to accurately complete the process.</a:t>
            </a:r>
            <a:endParaRPr lang="en-US" sz="25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0698" y="1172095"/>
            <a:ext cx="9385069" cy="2493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Select the appropriate </a:t>
            </a:r>
            <a:r>
              <a:rPr lang="en-US" sz="2400" dirty="0" smtClean="0"/>
              <a:t>position type based on Instructional Method (LEC and/or LAB) and Position Classification (FT or PT):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4315" y="518882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If you do not see the appropriate </a:t>
            </a:r>
            <a:r>
              <a:rPr lang="en-US" sz="2400" dirty="0" smtClean="0"/>
              <a:t>FT/PT </a:t>
            </a:r>
            <a:r>
              <a:rPr lang="en-US" sz="2400" dirty="0"/>
              <a:t>position in the faculty member’s selection of contract positions, please contact HR to assist/add contract position.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0" y="1701650"/>
            <a:ext cx="8842391" cy="30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944"/>
          </a:xfrm>
        </p:spPr>
        <p:txBody>
          <a:bodyPr/>
          <a:lstStyle/>
          <a:p>
            <a:r>
              <a:rPr lang="en-US" b="1" dirty="0" smtClean="0"/>
              <a:t>C.  Load Period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6205" y="5401277"/>
            <a:ext cx="9404723" cy="1307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The ‘Load Period’ is the ‘Reporting Term’ in which the faculty member’s assignment is active.  The Load Period should align with the course sections’ reporting term.  </a:t>
            </a:r>
          </a:p>
        </p:txBody>
      </p:sp>
      <p:pic>
        <p:nvPicPr>
          <p:cNvPr id="5" name="Content Placeholder 4" descr="C:\Users\bebalo\AppData\Local\Temp\SNAGHTMLc7e9bc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2" y="2081157"/>
            <a:ext cx="5472814" cy="3042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56205" y="1187213"/>
            <a:ext cx="9404723" cy="89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Certify that the appropriate load period for this faculty assignment.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94" y="1391331"/>
            <a:ext cx="9404723" cy="985384"/>
          </a:xfrm>
        </p:spPr>
        <p:txBody>
          <a:bodyPr/>
          <a:lstStyle/>
          <a:p>
            <a:r>
              <a:rPr lang="en-US" sz="2400" dirty="0"/>
              <a:t>To find the available Load Periods, simply type ellipsis (…) and select the appropriate Load Period for your faculty member: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251" y="4720258"/>
            <a:ext cx="9404723" cy="1521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29" y="2532276"/>
            <a:ext cx="7480851" cy="23233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3837" y="250386"/>
            <a:ext cx="9404723" cy="985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Access available Load Periods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35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16" y="5498543"/>
            <a:ext cx="9404723" cy="1010322"/>
          </a:xfrm>
        </p:spPr>
        <p:txBody>
          <a:bodyPr/>
          <a:lstStyle/>
          <a:p>
            <a:r>
              <a:rPr lang="en-US" sz="2400" dirty="0"/>
              <a:t>The following </a:t>
            </a:r>
            <a:r>
              <a:rPr lang="en-US" sz="2400" dirty="0" smtClean="0"/>
              <a:t>example above </a:t>
            </a:r>
            <a:r>
              <a:rPr lang="en-US" sz="2400" dirty="0"/>
              <a:t>of a completed faculty section assignment entered in FASC </a:t>
            </a:r>
            <a:r>
              <a:rPr lang="en-US" sz="2400" dirty="0" smtClean="0"/>
              <a:t>screen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9323" y="1629863"/>
            <a:ext cx="7233111" cy="36442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9624" y="177178"/>
            <a:ext cx="9404723" cy="1010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Example of a Completed Faculty Section Assignment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41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Timeout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752" y="1853248"/>
            <a:ext cx="8946541" cy="4195481"/>
          </a:xfrm>
        </p:spPr>
        <p:txBody>
          <a:bodyPr/>
          <a:lstStyle/>
          <a:p>
            <a:r>
              <a:rPr lang="en-US" b="1" dirty="0" smtClean="0"/>
              <a:t>Control </a:t>
            </a:r>
            <a:r>
              <a:rPr lang="en-US" b="1" dirty="0"/>
              <a:t>Type: </a:t>
            </a:r>
            <a:r>
              <a:rPr lang="en-US" dirty="0"/>
              <a:t>Enter the type of contract for this faculty assignment:  FACF for FT Faculty; FACP for PT Faculty; OVERLOAD for </a:t>
            </a:r>
            <a:r>
              <a:rPr lang="en-US" dirty="0" smtClean="0"/>
              <a:t>Overload</a:t>
            </a:r>
          </a:p>
          <a:p>
            <a:r>
              <a:rPr lang="en-US" b="1" dirty="0" smtClean="0"/>
              <a:t>Position:  </a:t>
            </a:r>
            <a:r>
              <a:rPr lang="en-US" dirty="0"/>
              <a:t>For Full-time Faculty there </a:t>
            </a:r>
            <a:r>
              <a:rPr lang="en-US" dirty="0" smtClean="0"/>
              <a:t>are (2) contract positions </a:t>
            </a:r>
            <a:r>
              <a:rPr lang="en-US" dirty="0"/>
              <a:t>to choose from:</a:t>
            </a:r>
            <a:r>
              <a:rPr lang="en-US" b="1" dirty="0"/>
              <a:t> </a:t>
            </a:r>
            <a:r>
              <a:rPr lang="en-US" dirty="0" smtClean="0"/>
              <a:t>10 Mo FT Full-Time Faculty</a:t>
            </a:r>
            <a:r>
              <a:rPr lang="en-US" dirty="0"/>
              <a:t> </a:t>
            </a:r>
            <a:r>
              <a:rPr lang="en-US" dirty="0" smtClean="0"/>
              <a:t>(Instructional) or 11 Mo FT Full-Time Faculty (Non-Instructional)</a:t>
            </a:r>
          </a:p>
          <a:p>
            <a:r>
              <a:rPr lang="en-US" b="1" dirty="0"/>
              <a:t>Load Period:</a:t>
            </a:r>
            <a:r>
              <a:rPr lang="en-US" dirty="0"/>
              <a:t> </a:t>
            </a:r>
            <a:r>
              <a:rPr lang="en-US" dirty="0" smtClean="0"/>
              <a:t>Certify that </a:t>
            </a:r>
            <a:r>
              <a:rPr lang="en-US" dirty="0"/>
              <a:t>the appropriate load period for this faculty assignment</a:t>
            </a:r>
            <a:r>
              <a:rPr lang="en-US" dirty="0" smtClean="0"/>
              <a:t>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00" y="2701312"/>
            <a:ext cx="8946541" cy="12389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Questions?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449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Schools &amp; Center 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446089"/>
            <a:ext cx="9836003" cy="4963024"/>
          </a:xfrm>
        </p:spPr>
        <p:txBody>
          <a:bodyPr>
            <a:normAutofit/>
          </a:bodyPr>
          <a:lstStyle/>
          <a:p>
            <a:pPr marL="0" lvl="0" indent="0">
              <a:spcBef>
                <a:spcPts val="1660"/>
              </a:spcBef>
              <a:buClr>
                <a:srgbClr val="434343"/>
              </a:buClr>
              <a:buSzPts val="1800"/>
              <a:buNone/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Dean </a:t>
            </a:r>
            <a:endParaRPr lang="en-US" sz="2100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660"/>
              </a:spcBef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Identify </a:t>
            </a:r>
            <a:r>
              <a:rPr lang="en-US" sz="2100" spc="-5" dirty="0">
                <a:latin typeface="Arial" panose="020B0604020202020204" pitchFamily="34" charset="0"/>
                <a:ea typeface="Arial" panose="020B0604020202020204" pitchFamily="34" charset="0"/>
              </a:rPr>
              <a:t>faculty to </a:t>
            </a:r>
            <a:r>
              <a:rPr lang="en-US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be assigned to each course section.</a:t>
            </a:r>
          </a:p>
          <a:p>
            <a:pPr lvl="1">
              <a:spcBef>
                <a:spcPts val="1660"/>
              </a:spcBef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Plan </a:t>
            </a:r>
            <a:r>
              <a:rPr lang="en-US" sz="2100" spc="-5" dirty="0">
                <a:latin typeface="Arial" panose="020B0604020202020204" pitchFamily="34" charset="0"/>
                <a:ea typeface="Arial" panose="020B0604020202020204" pitchFamily="34" charset="0"/>
              </a:rPr>
              <a:t>and manage course sections and establish proper faculty </a:t>
            </a:r>
            <a:r>
              <a:rPr lang="en-US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assignment information.</a:t>
            </a:r>
            <a:endParaRPr lang="en-US" sz="21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1660"/>
              </a:spcBef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Work </a:t>
            </a:r>
            <a:r>
              <a:rPr lang="en-US" sz="2100" spc="-5" dirty="0">
                <a:latin typeface="Arial" panose="020B0604020202020204" pitchFamily="34" charset="0"/>
                <a:ea typeface="Arial" panose="020B0604020202020204" pitchFamily="34" charset="0"/>
              </a:rPr>
              <a:t>with Administrative </a:t>
            </a:r>
            <a:r>
              <a:rPr lang="en-US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staff </a:t>
            </a:r>
            <a:r>
              <a:rPr lang="en-US" sz="2100" spc="-5" dirty="0">
                <a:latin typeface="Arial" panose="020B0604020202020204" pitchFamily="34" charset="0"/>
                <a:ea typeface="Arial" panose="020B0604020202020204" pitchFamily="34" charset="0"/>
              </a:rPr>
              <a:t>to ensure proper class Start/End dates.</a:t>
            </a:r>
            <a:endParaRPr lang="en-US" sz="2100" spc="-5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lvl="0" indent="0">
              <a:spcBef>
                <a:spcPts val="1660"/>
              </a:spcBef>
              <a:buClr>
                <a:srgbClr val="434343"/>
              </a:buClr>
              <a:buSzPts val="1800"/>
              <a:buNone/>
            </a:pPr>
            <a:endParaRPr lang="en-US" sz="2100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660"/>
              </a:spcBef>
              <a:buClr>
                <a:srgbClr val="434343"/>
              </a:buClr>
              <a:buSzPts val="1800"/>
              <a:buNone/>
            </a:pPr>
            <a:r>
              <a:rPr lang="en-US" sz="21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Administrative</a:t>
            </a:r>
            <a:r>
              <a:rPr lang="en-US" sz="2100" b="1" spc="-2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Staff</a:t>
            </a:r>
            <a:r>
              <a:rPr lang="en-US" sz="2100" b="1" dirty="0" smtClean="0">
                <a:latin typeface="Calibri Light" panose="020F03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1080"/>
              </a:spcBef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100" spc="85" dirty="0" smtClean="0">
                <a:latin typeface="Arial" panose="020B0604020202020204" pitchFamily="34" charset="0"/>
                <a:ea typeface="Arial" panose="020B0604020202020204" pitchFamily="34" charset="0"/>
              </a:rPr>
              <a:t>Work </a:t>
            </a:r>
            <a:r>
              <a:rPr lang="en-US" sz="2100" spc="85" dirty="0">
                <a:latin typeface="Arial" panose="020B0604020202020204" pitchFamily="34" charset="0"/>
                <a:ea typeface="Arial" panose="020B0604020202020204" pitchFamily="34" charset="0"/>
              </a:rPr>
              <a:t>with Dean </a:t>
            </a:r>
            <a:r>
              <a:rPr lang="en-US" sz="2100" spc="85" dirty="0" smtClean="0">
                <a:latin typeface="Arial" panose="020B0604020202020204" pitchFamily="34" charset="0"/>
                <a:ea typeface="Arial" panose="020B0604020202020204" pitchFamily="34" charset="0"/>
              </a:rPr>
              <a:t>to </a:t>
            </a:r>
            <a:r>
              <a:rPr lang="en-US" sz="2100" b="1" u="sng" spc="85" dirty="0">
                <a:latin typeface="Arial" panose="020B0604020202020204" pitchFamily="34" charset="0"/>
                <a:ea typeface="Arial" panose="020B0604020202020204" pitchFamily="34" charset="0"/>
              </a:rPr>
              <a:t>verify</a:t>
            </a:r>
            <a:r>
              <a:rPr lang="en-US" sz="2100" spc="85" dirty="0">
                <a:latin typeface="Arial" panose="020B0604020202020204" pitchFamily="34" charset="0"/>
                <a:ea typeface="Arial" panose="020B0604020202020204" pitchFamily="34" charset="0"/>
              </a:rPr>
              <a:t> the accuracy of the </a:t>
            </a:r>
            <a:r>
              <a:rPr lang="en-US" sz="2100" spc="85" dirty="0" smtClean="0">
                <a:latin typeface="Arial" panose="020B0604020202020204" pitchFamily="34" charset="0"/>
                <a:ea typeface="Arial" panose="020B0604020202020204" pitchFamily="34" charset="0"/>
              </a:rPr>
              <a:t>faculty assignment and</a:t>
            </a:r>
            <a:br>
              <a:rPr lang="en-US" sz="2100" spc="85" dirty="0" smtClean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100" spc="85" dirty="0" smtClean="0">
                <a:latin typeface="Arial" panose="020B0604020202020204" pitchFamily="34" charset="0"/>
                <a:ea typeface="Arial" panose="020B0604020202020204" pitchFamily="34" charset="0"/>
              </a:rPr>
              <a:t>complete FASC fields.</a:t>
            </a:r>
            <a:endParaRPr lang="en-US" sz="2100" spc="-5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1">
              <a:spcBef>
                <a:spcPts val="1080"/>
              </a:spcBef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100" spc="65" dirty="0" smtClean="0">
                <a:latin typeface="Arial" panose="020B0604020202020204" pitchFamily="34" charset="0"/>
                <a:ea typeface="Arial" panose="020B0604020202020204" pitchFamily="34" charset="0"/>
              </a:rPr>
              <a:t>Enter </a:t>
            </a:r>
            <a:r>
              <a:rPr lang="en-US" sz="2100" spc="65" dirty="0">
                <a:latin typeface="Arial" panose="020B0604020202020204" pitchFamily="34" charset="0"/>
                <a:ea typeface="Arial" panose="020B0604020202020204" pitchFamily="34" charset="0"/>
              </a:rPr>
              <a:t>faculty names in FASC (verify section meeting information</a:t>
            </a:r>
            <a:r>
              <a:rPr lang="en-US" sz="2100" spc="65" dirty="0" smtClean="0"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en-US" sz="2100" spc="-5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>
              <a:spcBef>
                <a:spcPts val="1080"/>
              </a:spcBef>
              <a:buClr>
                <a:schemeClr val="tx1"/>
              </a:buClr>
              <a:buSzPts val="1800"/>
              <a:buNone/>
            </a:pPr>
            <a:endParaRPr lang="en-US" sz="2100" spc="-5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5265" y="1213658"/>
            <a:ext cx="9268691" cy="2493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98" y="2730405"/>
            <a:ext cx="7159539" cy="1143326"/>
          </a:xfrm>
        </p:spPr>
        <p:txBody>
          <a:bodyPr/>
          <a:lstStyle/>
          <a:p>
            <a:r>
              <a:rPr lang="en-US" sz="6300" b="1" dirty="0" smtClean="0"/>
              <a:t>Process Overview</a:t>
            </a:r>
            <a:endParaRPr lang="en-US" sz="63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0698" y="3873731"/>
            <a:ext cx="1020803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246909" y="3873731"/>
            <a:ext cx="2152997" cy="517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/>
              <a:t>FASC fields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 Faculty Member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148" y="2308540"/>
            <a:ext cx="7999124" cy="29866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6579" y="1191258"/>
            <a:ext cx="9559145" cy="820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Look up faculty member(s) using either faculty ID or last name/ first name or first initial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5852" y="5749520"/>
            <a:ext cx="9647813" cy="543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/>
              <a:t>ACTION: </a:t>
            </a:r>
            <a:r>
              <a:rPr lang="en-US" sz="2400" dirty="0" smtClean="0"/>
              <a:t>Enter the faculty member(s) to be assigned to the course 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14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315009" cy="902257"/>
          </a:xfrm>
        </p:spPr>
        <p:txBody>
          <a:bodyPr/>
          <a:lstStyle/>
          <a:p>
            <a:r>
              <a:rPr lang="en-US" b="1" dirty="0" smtClean="0"/>
              <a:t>Enter TERM Start/End Dates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668" y="2501828"/>
            <a:ext cx="7938655" cy="29325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8017" y="1178696"/>
            <a:ext cx="9476020" cy="114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Meeting information including Start/End dates entered in section offerings screen (SOFF), WILL automatically carry over into the FASC</a:t>
            </a:r>
            <a:r>
              <a:rPr lang="en-US" sz="2400" dirty="0"/>
              <a:t> </a:t>
            </a:r>
            <a:r>
              <a:rPr lang="en-US" sz="2400" dirty="0" smtClean="0"/>
              <a:t>screen.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5434" y="5855281"/>
            <a:ext cx="8315009" cy="902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8016" y="5608670"/>
            <a:ext cx="9550835" cy="114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/>
              <a:t>ACTION:  </a:t>
            </a:r>
            <a:r>
              <a:rPr lang="en-US" sz="2400" dirty="0" smtClean="0"/>
              <a:t>Certify that faculty member’s proposed Start/End dates of the teaching assignment.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3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99258"/>
            <a:ext cx="9728173" cy="6429787"/>
          </a:xfrm>
        </p:spPr>
        <p:txBody>
          <a:bodyPr/>
          <a:lstStyle/>
          <a:p>
            <a:r>
              <a:rPr lang="en-US" sz="2400" dirty="0" smtClean="0"/>
              <a:t>It is the responsibility of the School’s Administrative staff to certify the Start/End dates are current and accurate.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NOTE</a:t>
            </a:r>
            <a:r>
              <a:rPr lang="en-US" sz="2400" b="1" dirty="0"/>
              <a:t>:  </a:t>
            </a:r>
            <a:r>
              <a:rPr lang="en-US" sz="2400" dirty="0"/>
              <a:t>Any ‘Change’ to Start/End dates throughout any Phase in the schedule production process will require </a:t>
            </a:r>
            <a:r>
              <a:rPr lang="en-US" sz="2400" dirty="0" smtClean="0"/>
              <a:t>Admin staff </a:t>
            </a:r>
            <a:r>
              <a:rPr lang="en-US" sz="2400" dirty="0"/>
              <a:t>to manually update the Start/End dates in the </a:t>
            </a:r>
            <a:r>
              <a:rPr lang="en-US" sz="2400" dirty="0" smtClean="0"/>
              <a:t>FASC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8" y="1325837"/>
            <a:ext cx="6731646" cy="37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22" y="394528"/>
            <a:ext cx="9404723" cy="927195"/>
          </a:xfrm>
        </p:spPr>
        <p:txBody>
          <a:bodyPr/>
          <a:lstStyle/>
          <a:p>
            <a:r>
              <a:rPr lang="en-US" b="1" dirty="0" smtClean="0"/>
              <a:t>Instructional Method Position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907" y="2228175"/>
            <a:ext cx="6652090" cy="23937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97522" y="1145445"/>
            <a:ext cx="9404723" cy="927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Enter the faculty member(s) Instructional Method Position type(s):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4984" y="5038572"/>
            <a:ext cx="9404723" cy="927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/>
              <a:t>ACTION: </a:t>
            </a:r>
            <a:r>
              <a:rPr lang="en-US" sz="2400" dirty="0" smtClean="0"/>
              <a:t>Select the instructional method type the faculty member will use to teach the course section.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6988</TotalTime>
  <Words>1758</Words>
  <Application>Microsoft Office PowerPoint</Application>
  <PresentationFormat>Widescreen</PresentationFormat>
  <Paragraphs>178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Ion</vt:lpstr>
      <vt:lpstr>Faculty Section Assignment (FASC)</vt:lpstr>
      <vt:lpstr>Agenda</vt:lpstr>
      <vt:lpstr>Training: Purpose &amp; Outcome</vt:lpstr>
      <vt:lpstr>Schools &amp; Center Responsibilities</vt:lpstr>
      <vt:lpstr>Process Overview</vt:lpstr>
      <vt:lpstr>Assign Faculty Member</vt:lpstr>
      <vt:lpstr>Enter TERM Start/End Dates</vt:lpstr>
      <vt:lpstr>It is the responsibility of the School’s Administrative staff to certify the Start/End dates are current and accurate.             NOTE:  Any ‘Change’ to Start/End dates throughout any Phase in the schedule production process will require Admin staff to manually update the Start/End dates in the FASC </vt:lpstr>
      <vt:lpstr>Instructional Method Position</vt:lpstr>
      <vt:lpstr>Faculty Instructional Method  Position Types</vt:lpstr>
      <vt:lpstr>Additional Instructional Method Position Types for Contracted Faculty only</vt:lpstr>
      <vt:lpstr>Entering NEW Method Position Types</vt:lpstr>
      <vt:lpstr>Percent Control</vt:lpstr>
      <vt:lpstr>PowerPoint Presentation</vt:lpstr>
      <vt:lpstr>Load</vt:lpstr>
      <vt:lpstr> </vt:lpstr>
      <vt:lpstr>Teaching Arrangement</vt:lpstr>
      <vt:lpstr>Types of teaching arrangements – Full-Time Faculty</vt:lpstr>
      <vt:lpstr>Types of teaching arrangements - ADJUNCT FACULTY </vt:lpstr>
      <vt:lpstr>Faculty Workload Reports: FWKL FWLR screens</vt:lpstr>
      <vt:lpstr>Faculty Workload Reports using Faculty Workload (FWLR) screen</vt:lpstr>
      <vt:lpstr>Workload Sample Report (FWLR) </vt:lpstr>
      <vt:lpstr>Faculty Workload (FWKL) screen</vt:lpstr>
      <vt:lpstr>Reminder!</vt:lpstr>
      <vt:lpstr>Timeout for Review</vt:lpstr>
      <vt:lpstr>Additional (NEW) FASC fields required for MIS reporting:</vt:lpstr>
      <vt:lpstr>Enter the type of contract for this faculty assignment:  FACF for FT Faculty; OVERLOAD for Overload and/or Banked (for FT Faculty); FACP for PT Faculty:  </vt:lpstr>
      <vt:lpstr>To find the ‘available’ FT/PT faculty contract positions associated with your faculty member, type ellipsis (…)</vt:lpstr>
      <vt:lpstr>B.  Position </vt:lpstr>
      <vt:lpstr>Select the appropriate position type based on Instructional Method (LEC and/or LAB) and Position Classification (FT or PT): </vt:lpstr>
      <vt:lpstr>C.  Load Period</vt:lpstr>
      <vt:lpstr>To find the available Load Periods, simply type ellipsis (…) and select the appropriate Load Period for your faculty member: </vt:lpstr>
      <vt:lpstr>The following example above of a completed faculty section assignment entered in FASC screen.</vt:lpstr>
      <vt:lpstr>Timeout for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Section Assignment (FASC)</dc:title>
  <dc:creator>Brian Ebalo</dc:creator>
  <cp:lastModifiedBy>Brian Ebalo</cp:lastModifiedBy>
  <cp:revision>70</cp:revision>
  <cp:lastPrinted>2020-11-06T03:49:12Z</cp:lastPrinted>
  <dcterms:created xsi:type="dcterms:W3CDTF">2020-11-05T17:58:43Z</dcterms:created>
  <dcterms:modified xsi:type="dcterms:W3CDTF">2020-11-17T20:33:31Z</dcterms:modified>
</cp:coreProperties>
</file>