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58" r:id="rId4"/>
    <p:sldId id="287" r:id="rId5"/>
    <p:sldId id="284" r:id="rId6"/>
    <p:sldId id="265" r:id="rId7"/>
    <p:sldId id="293" r:id="rId8"/>
    <p:sldId id="292" r:id="rId9"/>
    <p:sldId id="271" r:id="rId10"/>
    <p:sldId id="268" r:id="rId11"/>
    <p:sldId id="269" r:id="rId12"/>
    <p:sldId id="273" r:id="rId13"/>
    <p:sldId id="274" r:id="rId14"/>
    <p:sldId id="277" r:id="rId15"/>
    <p:sldId id="262" r:id="rId16"/>
    <p:sldId id="276" r:id="rId17"/>
    <p:sldId id="283" r:id="rId18"/>
    <p:sldId id="291" r:id="rId19"/>
    <p:sldId id="288" r:id="rId20"/>
    <p:sldId id="290" r:id="rId21"/>
    <p:sldId id="264" r:id="rId22"/>
    <p:sldId id="294" r:id="rId23"/>
    <p:sldId id="267" r:id="rId2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&quot;Bob&quot; Stretch" initials="R&quot;S" lastIdx="2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1C4A91-4CE1-4A03-A41B-2E694536620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6D10FE6-84FE-4D44-936C-2FA2A3B91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09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bebalo@swccd.edu" TargetMode="External"/><Relationship Id="rId2" Type="http://schemas.openxmlformats.org/officeDocument/2006/relationships/hyperlink" Target="mailto:mmcclellan@swccd.ed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bstretch@swccd.edu" TargetMode="External"/><Relationship Id="rId5" Type="http://schemas.openxmlformats.org/officeDocument/2006/relationships/hyperlink" Target="mailto:ebarrera@swccd.edu" TargetMode="External"/><Relationship Id="rId4" Type="http://schemas.openxmlformats.org/officeDocument/2006/relationships/hyperlink" Target="mailto:pconcha@swccd.edu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Workshop #2: Business Objects Reports on Faculty Auditing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218964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Provided by:</a:t>
            </a:r>
          </a:p>
          <a:p>
            <a:pPr algn="l"/>
            <a:r>
              <a:rPr lang="en-US" dirty="0" smtClean="0"/>
              <a:t>Brian Ebalo, Academic Services Supervisor</a:t>
            </a:r>
          </a:p>
          <a:p>
            <a:pPr algn="l"/>
            <a:r>
              <a:rPr lang="en-US" dirty="0" smtClean="0"/>
              <a:t>Bob Stretch, Senior Programmer Analyst</a:t>
            </a:r>
          </a:p>
          <a:p>
            <a:pPr algn="l"/>
            <a:r>
              <a:rPr lang="en-US" dirty="0" smtClean="0"/>
              <a:t>Efren Barrera, Human Resources Business Systems Analyst</a:t>
            </a:r>
          </a:p>
        </p:txBody>
      </p:sp>
    </p:spTree>
    <p:extLst>
      <p:ext uri="{BB962C8B-B14F-4D97-AF65-F5344CB8AC3E}">
        <p14:creationId xmlns:p14="http://schemas.microsoft.com/office/powerpoint/2010/main" val="378699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en-US" dirty="0" smtClean="0"/>
              <a:t>Faculty Hour Audit Summary: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/>
              <a:t>R</a:t>
            </a:r>
            <a:r>
              <a:rPr lang="en-US" dirty="0" smtClean="0"/>
              <a:t>un Report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302489" y="2196407"/>
            <a:ext cx="2227018" cy="807992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Prompt Input #1:  </a:t>
            </a:r>
            <a:r>
              <a:rPr lang="en-US" sz="2000" dirty="0" smtClean="0"/>
              <a:t>Enter Term (YY/TT)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1822" y="2249245"/>
            <a:ext cx="3323809" cy="3681542"/>
          </a:xfrm>
          <a:prstGeom prst="rect">
            <a:avLst/>
          </a:prstGeom>
        </p:spPr>
      </p:pic>
      <p:sp>
        <p:nvSpPr>
          <p:cNvPr id="11" name="U-Turn Arrow 10"/>
          <p:cNvSpPr/>
          <p:nvPr/>
        </p:nvSpPr>
        <p:spPr>
          <a:xfrm>
            <a:off x="738880" y="864297"/>
            <a:ext cx="835382" cy="784939"/>
          </a:xfrm>
          <a:prstGeom prst="utur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489" y="3142768"/>
            <a:ext cx="2543546" cy="1235017"/>
          </a:xfrm>
          <a:prstGeom prst="rect">
            <a:avLst/>
          </a:prstGeom>
        </p:spPr>
      </p:pic>
      <p:sp>
        <p:nvSpPr>
          <p:cNvPr id="7" name="Text Placeholder 3"/>
          <p:cNvSpPr>
            <a:spLocks noGrp="1"/>
          </p:cNvSpPr>
          <p:nvPr>
            <p:ph type="body" sz="half" idx="15"/>
          </p:nvPr>
        </p:nvSpPr>
        <p:spPr>
          <a:xfrm>
            <a:off x="3484113" y="2249245"/>
            <a:ext cx="3367709" cy="442868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Input Control #1:</a:t>
            </a:r>
          </a:p>
          <a:p>
            <a:r>
              <a:rPr lang="en-US" sz="2000" dirty="0" smtClean="0"/>
              <a:t>Select your School/Center/</a:t>
            </a:r>
            <a:r>
              <a:rPr lang="en-US" sz="2000" dirty="0" err="1" smtClean="0"/>
              <a:t>Dept</a:t>
            </a:r>
            <a:endParaRPr lang="en-US" sz="2000" dirty="0"/>
          </a:p>
          <a:p>
            <a:r>
              <a:rPr lang="en-US" sz="2000" b="1" dirty="0"/>
              <a:t>Input Control </a:t>
            </a:r>
            <a:r>
              <a:rPr lang="en-US" sz="2000" b="1" dirty="0" smtClean="0"/>
              <a:t>#2: </a:t>
            </a:r>
            <a:endParaRPr lang="en-US" sz="2000" b="1" dirty="0"/>
          </a:p>
          <a:p>
            <a:r>
              <a:rPr lang="en-US" sz="2000" dirty="0" smtClean="0"/>
              <a:t> Sort by: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All values (primary &amp; secondary)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‘N’ or secondary only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‘Y’ or primary only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405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Hour Audit Summary Elements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7251" y="5229337"/>
            <a:ext cx="9613861" cy="14611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ACTION:  </a:t>
            </a:r>
            <a:r>
              <a:rPr lang="en-US" dirty="0"/>
              <a:t>Validate Regular LHE (FF), Overload (FO) and Term Total Load columns.  Note (for Term Total) </a:t>
            </a:r>
            <a:r>
              <a:rPr lang="en-US" dirty="0" err="1" smtClean="0"/>
              <a:t>underages</a:t>
            </a:r>
            <a:r>
              <a:rPr lang="en-US" dirty="0" smtClean="0"/>
              <a:t> </a:t>
            </a:r>
            <a:r>
              <a:rPr lang="en-US" dirty="0"/>
              <a:t>are shaded in light gray and overages are shaded in dark gray</a:t>
            </a:r>
            <a:r>
              <a:rPr lang="en-US" dirty="0" smtClean="0"/>
              <a:t>.  These irregularities should prompt the user to check for any missed contractual or non-contractual reassign time.  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51" y="2176309"/>
            <a:ext cx="9099957" cy="290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3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3b. Faculty </a:t>
            </a:r>
            <a:r>
              <a:rPr lang="en-US" dirty="0"/>
              <a:t>Hour History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101" y="2207564"/>
            <a:ext cx="9959971" cy="35993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Report </a:t>
            </a:r>
            <a:r>
              <a:rPr lang="en-US" dirty="0"/>
              <a:t>provides the historic summary of full-time faculty academic and non-academic assignments from 2010 to present.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Lists </a:t>
            </a:r>
            <a:r>
              <a:rPr lang="en-US" dirty="0"/>
              <a:t>assigned sections, teaching arrangements, instructional methods along with campus organizations and roles for each term and year.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13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702" y="753228"/>
            <a:ext cx="9770479" cy="1080938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dirty="0" smtClean="0"/>
              <a:t>Faculty </a:t>
            </a:r>
            <a:r>
              <a:rPr lang="en-US" dirty="0"/>
              <a:t>Hour </a:t>
            </a:r>
            <a:r>
              <a:rPr lang="en-US" dirty="0" smtClean="0"/>
              <a:t>History: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/>
              <a:t>	</a:t>
            </a:r>
            <a:r>
              <a:rPr lang="en-US" dirty="0" smtClean="0"/>
              <a:t>Run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817" y="2292758"/>
            <a:ext cx="5205091" cy="42551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Input Control #1:</a:t>
            </a:r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your School/Center/</a:t>
            </a:r>
            <a:r>
              <a:rPr lang="en-US" dirty="0" err="1"/>
              <a:t>Dept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Input Control #2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Select you Reporting Year</a:t>
            </a:r>
          </a:p>
          <a:p>
            <a:pPr marL="0" indent="0">
              <a:buNone/>
            </a:pPr>
            <a:r>
              <a:rPr lang="en-US" b="1" dirty="0" smtClean="0"/>
              <a:t>Input Control #3:</a:t>
            </a:r>
          </a:p>
          <a:p>
            <a:pPr marL="0" indent="0">
              <a:buNone/>
            </a:pPr>
            <a:r>
              <a:rPr lang="en-US" dirty="0" smtClean="0"/>
              <a:t>Select your faculty member by Faculty ID or Faculty Name</a:t>
            </a:r>
          </a:p>
          <a:p>
            <a:pPr marL="0" indent="0">
              <a:buNone/>
            </a:pPr>
            <a:r>
              <a:rPr lang="en-US" b="1" dirty="0" smtClean="0"/>
              <a:t>Input Control #4:</a:t>
            </a:r>
          </a:p>
          <a:p>
            <a:r>
              <a:rPr lang="en-US" dirty="0"/>
              <a:t>Sort by:</a:t>
            </a:r>
          </a:p>
          <a:p>
            <a:pPr marL="800100" lvl="1" indent="-342900"/>
            <a:r>
              <a:rPr lang="en-US" sz="2200" dirty="0"/>
              <a:t>All values (primary &amp; secondary)</a:t>
            </a:r>
          </a:p>
          <a:p>
            <a:pPr marL="800100" lvl="1" indent="-342900"/>
            <a:r>
              <a:rPr lang="en-US" sz="2200" dirty="0"/>
              <a:t>‘N’ or secondary only</a:t>
            </a:r>
          </a:p>
          <a:p>
            <a:pPr marL="800100" lvl="1" indent="-342900"/>
            <a:r>
              <a:rPr lang="en-US" sz="2200" dirty="0"/>
              <a:t>‘Y’ or primary only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72225" y="2170618"/>
            <a:ext cx="2022888" cy="4294074"/>
          </a:xfrm>
          <a:prstGeom prst="rect">
            <a:avLst/>
          </a:prstGeom>
        </p:spPr>
      </p:pic>
      <p:sp>
        <p:nvSpPr>
          <p:cNvPr id="6" name="U-Turn Arrow 5"/>
          <p:cNvSpPr/>
          <p:nvPr/>
        </p:nvSpPr>
        <p:spPr>
          <a:xfrm>
            <a:off x="523702" y="866428"/>
            <a:ext cx="789711" cy="798023"/>
          </a:xfrm>
          <a:prstGeom prst="utur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46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Hour </a:t>
            </a:r>
            <a:r>
              <a:rPr lang="en-US" dirty="0" smtClean="0"/>
              <a:t>History Elements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2747" y="5513515"/>
            <a:ext cx="10125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ACTION:  </a:t>
            </a:r>
            <a:r>
              <a:rPr lang="en-US" sz="2400" dirty="0" smtClean="0"/>
              <a:t>Validate Period Load and Teaching Arrangement columns.  Verify 15 LHE per Term and  </a:t>
            </a:r>
            <a:r>
              <a:rPr lang="en-US" sz="2400" dirty="0" err="1" smtClean="0"/>
              <a:t>and</a:t>
            </a:r>
            <a:r>
              <a:rPr lang="en-US" sz="2400" dirty="0" smtClean="0"/>
              <a:t> 30 LHE per Annual total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61" y="2182877"/>
            <a:ext cx="9574269" cy="316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8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124" y="773083"/>
            <a:ext cx="9613861" cy="10527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3c. School-level </a:t>
            </a:r>
            <a:r>
              <a:rPr lang="en-US" dirty="0"/>
              <a:t>Faculty Banked and Overload </a:t>
            </a:r>
            <a:r>
              <a:rPr lang="en-US" dirty="0" smtClean="0"/>
              <a:t>LHE </a:t>
            </a:r>
            <a:br>
              <a:rPr lang="en-US" dirty="0" smtClean="0"/>
            </a:br>
            <a:r>
              <a:rPr lang="en-US" dirty="0" smtClean="0"/>
              <a:t>      Report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Report provides </a:t>
            </a:r>
            <a:r>
              <a:rPr lang="en-US" dirty="0"/>
              <a:t>school-level banked and overloaded LHE values from 2010 to date.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Can be filterable </a:t>
            </a:r>
            <a:r>
              <a:rPr lang="en-US" dirty="0"/>
              <a:t>by year and teaching arrangement </a:t>
            </a:r>
            <a:r>
              <a:rPr lang="en-US" dirty="0" smtClean="0"/>
              <a:t>type</a:t>
            </a:r>
          </a:p>
          <a:p>
            <a:r>
              <a:rPr lang="en-US" dirty="0" smtClean="0"/>
              <a:t>Includes </a:t>
            </a:r>
            <a:r>
              <a:rPr lang="en-US" dirty="0"/>
              <a:t>a detail sheet with the individual sections listed that can be filtered by </a:t>
            </a:r>
            <a:r>
              <a:rPr lang="en-US" dirty="0" smtClean="0"/>
              <a:t>school </a:t>
            </a:r>
            <a:r>
              <a:rPr lang="en-US" dirty="0"/>
              <a:t>and faculty member.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6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0" y="794792"/>
            <a:ext cx="9613861" cy="1080938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dirty="0" smtClean="0"/>
              <a:t>School-level </a:t>
            </a:r>
            <a:r>
              <a:rPr lang="en-US" dirty="0"/>
              <a:t>Faculty Banked and </a:t>
            </a:r>
            <a:r>
              <a:rPr lang="en-US" dirty="0" smtClean="0"/>
              <a:t>		Overload LHE: Run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4806" y="2569424"/>
            <a:ext cx="3923609" cy="35069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Input Control #1:</a:t>
            </a:r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smtClean="0"/>
              <a:t>Academic Year </a:t>
            </a:r>
          </a:p>
          <a:p>
            <a:pPr marL="0" indent="0">
              <a:buNone/>
            </a:pPr>
            <a:r>
              <a:rPr lang="en-US" b="1" dirty="0" smtClean="0"/>
              <a:t>Input </a:t>
            </a:r>
            <a:r>
              <a:rPr lang="en-US" b="1" dirty="0"/>
              <a:t>Control #2:</a:t>
            </a:r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smtClean="0"/>
              <a:t>Teaching Arrangement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Input Control #3:</a:t>
            </a:r>
          </a:p>
          <a:p>
            <a:r>
              <a:rPr lang="en-US" dirty="0" smtClean="0"/>
              <a:t>Sort </a:t>
            </a:r>
            <a:r>
              <a:rPr lang="en-US" dirty="0"/>
              <a:t>by:</a:t>
            </a:r>
          </a:p>
          <a:p>
            <a:pPr marL="800100" lvl="1" indent="-342900"/>
            <a:r>
              <a:rPr lang="en-US" sz="2200" dirty="0" smtClean="0"/>
              <a:t>Reporting School</a:t>
            </a:r>
            <a:endParaRPr lang="en-US" sz="2200" dirty="0"/>
          </a:p>
          <a:p>
            <a:pPr marL="800100" lvl="1" indent="-342900"/>
            <a:r>
              <a:rPr lang="en-US" sz="2200" dirty="0" smtClean="0"/>
              <a:t>Faculty Name</a:t>
            </a:r>
            <a:endParaRPr lang="en-US" sz="2200" dirty="0"/>
          </a:p>
          <a:p>
            <a:pPr marL="800100" lvl="1" indent="-342900"/>
            <a:r>
              <a:rPr lang="en-US" sz="2200" dirty="0" smtClean="0"/>
              <a:t>Faculty ID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29560" y="2071318"/>
            <a:ext cx="2066789" cy="4503188"/>
          </a:xfrm>
          <a:prstGeom prst="rect">
            <a:avLst/>
          </a:prstGeom>
        </p:spPr>
      </p:pic>
      <p:sp>
        <p:nvSpPr>
          <p:cNvPr id="5" name="U-Turn Arrow 4"/>
          <p:cNvSpPr/>
          <p:nvPr/>
        </p:nvSpPr>
        <p:spPr>
          <a:xfrm>
            <a:off x="680320" y="896799"/>
            <a:ext cx="756457" cy="806335"/>
          </a:xfrm>
          <a:prstGeom prst="utur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5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School-level Faculty Banked and Overload </a:t>
            </a:r>
            <a:r>
              <a:rPr lang="en-US" dirty="0" smtClean="0"/>
              <a:t>LHE Elements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137" y="3295017"/>
            <a:ext cx="9613900" cy="20149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0321" y="2244436"/>
            <a:ext cx="9504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Validate your </a:t>
            </a:r>
            <a:r>
              <a:rPr lang="en-US" sz="2400" dirty="0" smtClean="0"/>
              <a:t>faculty assignment (FASC) entries </a:t>
            </a:r>
            <a:r>
              <a:rPr lang="en-US" sz="2400" dirty="0"/>
              <a:t>including </a:t>
            </a:r>
            <a:r>
              <a:rPr lang="en-US" sz="2400" dirty="0" smtClean="0"/>
              <a:t>Teaching Arrangement, Load, and Instructional Method.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70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6275" y="3106057"/>
            <a:ext cx="9055100" cy="570736"/>
          </a:xfrm>
        </p:spPr>
        <p:txBody>
          <a:bodyPr/>
          <a:lstStyle/>
          <a:p>
            <a:pPr algn="l"/>
            <a:r>
              <a:rPr lang="en-US" sz="3600" dirty="0" smtClean="0"/>
              <a:t>3d. Section Meetings Report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374778" cy="1117687"/>
          </a:xfrm>
        </p:spPr>
        <p:txBody>
          <a:bodyPr/>
          <a:lstStyle/>
          <a:p>
            <a:pPr algn="l"/>
            <a:r>
              <a:rPr lang="en-US" dirty="0" smtClean="0"/>
              <a:t>Provides the meeting times, dates and </a:t>
            </a:r>
            <a:r>
              <a:rPr lang="en-US" dirty="0" err="1" smtClean="0"/>
              <a:t>daysof</a:t>
            </a:r>
            <a:r>
              <a:rPr lang="en-US" dirty="0" smtClean="0"/>
              <a:t> all active sections for a selected term.  Filterable by department.  Can filter out individual faculty members by 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077" y="912359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Section Meetings Report:</a:t>
            </a:r>
            <a:br>
              <a:rPr lang="en-US" dirty="0" smtClean="0"/>
            </a:br>
            <a:r>
              <a:rPr lang="en-US" dirty="0" smtClean="0"/>
              <a:t>Run Report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2792222" cy="3599316"/>
          </a:xfrm>
        </p:spPr>
        <p:txBody>
          <a:bodyPr/>
          <a:lstStyle/>
          <a:p>
            <a:r>
              <a:rPr lang="en-US" b="1" dirty="0"/>
              <a:t>Prompt Input #1:  </a:t>
            </a:r>
            <a:r>
              <a:rPr lang="en-US" dirty="0"/>
              <a:t>Enter Term (YY/TT)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60" y="3610853"/>
            <a:ext cx="2543546" cy="12350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1" y="2355089"/>
            <a:ext cx="29826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Input Control #1:</a:t>
            </a:r>
          </a:p>
          <a:p>
            <a:r>
              <a:rPr lang="en-US" sz="2000" dirty="0"/>
              <a:t>Select your </a:t>
            </a:r>
            <a:r>
              <a:rPr lang="en-US" sz="2000" dirty="0" smtClean="0"/>
              <a:t>School</a:t>
            </a:r>
          </a:p>
          <a:p>
            <a:r>
              <a:rPr lang="en-US" sz="2000" b="1" dirty="0" smtClean="0"/>
              <a:t>Input </a:t>
            </a:r>
            <a:r>
              <a:rPr lang="en-US" sz="2000" b="1" dirty="0"/>
              <a:t>Control #2: </a:t>
            </a:r>
          </a:p>
          <a:p>
            <a:r>
              <a:rPr lang="en-US" sz="2000" dirty="0" smtClean="0"/>
              <a:t>Select your Department</a:t>
            </a:r>
            <a:endParaRPr lang="en-US" sz="2000" dirty="0"/>
          </a:p>
          <a:p>
            <a:r>
              <a:rPr lang="en-US" sz="2000" b="1" dirty="0" smtClean="0"/>
              <a:t>Input Control #3:</a:t>
            </a:r>
          </a:p>
          <a:p>
            <a:r>
              <a:rPr lang="en-US" sz="2000" dirty="0" smtClean="0"/>
              <a:t>Assign Faculty ID</a:t>
            </a:r>
            <a:endParaRPr lang="en-US" sz="2000" dirty="0"/>
          </a:p>
        </p:txBody>
      </p:sp>
      <p:pic>
        <p:nvPicPr>
          <p:cNvPr id="1026" name="Picture 2" descr="C:\Users\bebalo\AppData\Local\Temp\SNAGHTML78c9eb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686" y="2336873"/>
            <a:ext cx="289560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U-Turn Arrow 6"/>
          <p:cNvSpPr/>
          <p:nvPr/>
        </p:nvSpPr>
        <p:spPr>
          <a:xfrm>
            <a:off x="159620" y="843386"/>
            <a:ext cx="756457" cy="806335"/>
          </a:xfrm>
          <a:prstGeom prst="utur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94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698" y="2245433"/>
            <a:ext cx="9613861" cy="28918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 1.  Purpose &amp; Outcome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 2.  Finding Resources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3.  Business Objects (BOBJ) Faculty Auditing Reports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4.  Reporting </a:t>
            </a:r>
            <a:r>
              <a:rPr lang="en-US" dirty="0"/>
              <a:t>Errors using the Faculty Auditing </a:t>
            </a:r>
            <a:r>
              <a:rPr lang="en-US" dirty="0" smtClean="0"/>
              <a:t>Inquiry form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5</a:t>
            </a:r>
            <a:r>
              <a:rPr lang="en-US" dirty="0" smtClean="0"/>
              <a:t>.  Questions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24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Meeting Elements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8598" y="1997128"/>
            <a:ext cx="9613861" cy="1184279"/>
          </a:xfrm>
        </p:spPr>
        <p:txBody>
          <a:bodyPr/>
          <a:lstStyle/>
          <a:p>
            <a:pPr marL="0" indent="0">
              <a:buNone/>
            </a:pPr>
            <a:r>
              <a:rPr lang="en-US" sz="1900" dirty="0"/>
              <a:t>Validate </a:t>
            </a:r>
            <a:r>
              <a:rPr lang="en-US" sz="1900" dirty="0" smtClean="0"/>
              <a:t>all course section meeting information including Section Number (500-599 for online; 600-699 for Hybrid; all other for REM), All Assigned Faculty, Start Date, End Date and Days.</a:t>
            </a:r>
            <a:endParaRPr lang="en-US" sz="1900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187" y="3049834"/>
            <a:ext cx="8387963" cy="2794179"/>
          </a:xfrm>
          <a:prstGeom prst="rect">
            <a:avLst/>
          </a:prstGeom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778598" y="6006975"/>
            <a:ext cx="8944824" cy="58847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900" dirty="0" smtClean="0"/>
              <a:t>NOTE:  All Courses coded ‘REM’ for remote location are greyed out and italicized.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1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252" y="847897"/>
            <a:ext cx="9613861" cy="1113906"/>
          </a:xfrm>
        </p:spPr>
        <p:txBody>
          <a:bodyPr>
            <a:normAutofit fontScale="90000"/>
          </a:bodyPr>
          <a:lstStyle/>
          <a:p>
            <a:r>
              <a:rPr lang="en-US" dirty="0"/>
              <a:t>4</a:t>
            </a:r>
            <a:r>
              <a:rPr lang="en-US" dirty="0" smtClean="0"/>
              <a:t>.  Reporting inquires </a:t>
            </a:r>
            <a:r>
              <a:rPr lang="en-US" dirty="0"/>
              <a:t>using the Faculty Auditing </a:t>
            </a:r>
            <a:r>
              <a:rPr lang="en-US" dirty="0" smtClean="0"/>
              <a:t>   </a:t>
            </a:r>
            <a:br>
              <a:rPr lang="en-US" dirty="0" smtClean="0"/>
            </a:br>
            <a:r>
              <a:rPr lang="en-US" dirty="0" smtClean="0"/>
              <a:t>     Inquiry </a:t>
            </a:r>
            <a:r>
              <a:rPr lang="en-US" dirty="0"/>
              <a:t>form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1082" y="2104571"/>
            <a:ext cx="9032031" cy="365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" y="5762171"/>
            <a:ext cx="9504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Complete the Faculty Auditing Inquiry form including BOBJ Report(s), Category and detailed description.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929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5141" y="889463"/>
            <a:ext cx="8794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CONTACTS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17417" y="1781694"/>
            <a:ext cx="1027176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Mia McClellan, Dean, Instructional Support </a:t>
            </a:r>
            <a:r>
              <a:rPr lang="en-US" sz="2200" dirty="0" smtClean="0"/>
              <a:t>Services</a:t>
            </a:r>
          </a:p>
          <a:p>
            <a:r>
              <a:rPr lang="en-US" sz="2200" dirty="0" smtClean="0">
                <a:hlinkClick r:id="rId2"/>
              </a:rPr>
              <a:t>mmcclellan@swccd.edu</a:t>
            </a:r>
            <a:endParaRPr lang="en-US" sz="2200" dirty="0" smtClean="0"/>
          </a:p>
          <a:p>
            <a:r>
              <a:rPr lang="en-US" sz="2200" dirty="0" smtClean="0"/>
              <a:t>Brian Ebalo, Academic Services Supervisor</a:t>
            </a:r>
          </a:p>
          <a:p>
            <a:r>
              <a:rPr lang="en-US" sz="2200" dirty="0" smtClean="0">
                <a:hlinkClick r:id="rId3"/>
              </a:rPr>
              <a:t>bebalo@swccd.edu</a:t>
            </a:r>
            <a:endParaRPr lang="en-US" sz="2200" dirty="0" smtClean="0"/>
          </a:p>
          <a:p>
            <a:r>
              <a:rPr lang="en-US" sz="2200" dirty="0" smtClean="0"/>
              <a:t>Instructional Support Services Specialist</a:t>
            </a:r>
          </a:p>
          <a:p>
            <a:r>
              <a:rPr lang="en-US" sz="2200" dirty="0" smtClean="0">
                <a:hlinkClick r:id="rId4"/>
              </a:rPr>
              <a:t>pconcha@swccd.edu</a:t>
            </a:r>
            <a:endParaRPr lang="en-US" sz="2200" dirty="0" smtClean="0"/>
          </a:p>
          <a:p>
            <a:r>
              <a:rPr lang="en-US" sz="2200" dirty="0"/>
              <a:t>Efren Barrera, Human Resources Business Systems </a:t>
            </a:r>
            <a:r>
              <a:rPr lang="en-US" sz="2200" dirty="0" smtClean="0"/>
              <a:t>Analyst, Human Resources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>
                <a:hlinkClick r:id="rId5"/>
              </a:rPr>
              <a:t>ebarrera@swccd.edu</a:t>
            </a:r>
            <a:endParaRPr lang="en-US" sz="2200" dirty="0" smtClean="0"/>
          </a:p>
          <a:p>
            <a:r>
              <a:rPr lang="en-US" sz="2200" dirty="0" smtClean="0"/>
              <a:t>Bob Stretch, Senior </a:t>
            </a:r>
            <a:r>
              <a:rPr lang="en-US" sz="2200" dirty="0"/>
              <a:t>Programmer Analyst, Institutional Technology</a:t>
            </a:r>
            <a:endParaRPr lang="en-US" sz="2200" dirty="0" smtClean="0"/>
          </a:p>
          <a:p>
            <a:r>
              <a:rPr lang="en-US" sz="2200" dirty="0" smtClean="0">
                <a:hlinkClick r:id="rId6"/>
              </a:rPr>
              <a:t>bstretch@swccd.edu</a:t>
            </a:r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94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7433" y="2770908"/>
            <a:ext cx="4813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5. Questions?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10169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.  Purpose &amp;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Training will provide you instruction on where and how to access  faculty auditing BOBJ reports. </a:t>
            </a:r>
          </a:p>
          <a:p>
            <a:pPr marL="0" indent="0">
              <a:buNone/>
            </a:pPr>
            <a:r>
              <a:rPr lang="en-US" dirty="0" smtClean="0"/>
              <a:t>With faculty auditing reports you will have the capability to:</a:t>
            </a:r>
          </a:p>
          <a:p>
            <a:r>
              <a:rPr lang="en-US" dirty="0" smtClean="0"/>
              <a:t>Generate faculty assignments up to a </a:t>
            </a:r>
            <a:r>
              <a:rPr lang="en-US" dirty="0"/>
              <a:t>school-level</a:t>
            </a:r>
            <a:r>
              <a:rPr lang="en-US" dirty="0" smtClean="0"/>
              <a:t> to help you organize faculty assignments.</a:t>
            </a:r>
          </a:p>
          <a:p>
            <a:r>
              <a:rPr lang="en-US" dirty="0" smtClean="0"/>
              <a:t>Validate the inputting data and </a:t>
            </a:r>
          </a:p>
          <a:p>
            <a:r>
              <a:rPr lang="en-US" dirty="0" smtClean="0"/>
              <a:t>Assist faculty with inquiries regarding workload and teaching arrangements.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01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123" y="2245399"/>
            <a:ext cx="4695242" cy="3850601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Assigned Role or ‘Role’ </a:t>
            </a:r>
            <a:endParaRPr lang="en-US" dirty="0"/>
          </a:p>
          <a:p>
            <a:r>
              <a:rPr lang="en-US" b="1" dirty="0"/>
              <a:t>AY </a:t>
            </a:r>
            <a:r>
              <a:rPr lang="en-US" b="1" dirty="0" smtClean="0"/>
              <a:t>or ‘Academic Year’</a:t>
            </a:r>
          </a:p>
          <a:p>
            <a:r>
              <a:rPr lang="en-US" b="1" dirty="0" smtClean="0"/>
              <a:t>Bank </a:t>
            </a:r>
            <a:r>
              <a:rPr lang="en-US" b="1" dirty="0"/>
              <a:t>LHE (FL) </a:t>
            </a:r>
          </a:p>
          <a:p>
            <a:r>
              <a:rPr lang="en-US" b="1" dirty="0" smtClean="0"/>
              <a:t>Campus </a:t>
            </a:r>
            <a:r>
              <a:rPr lang="en-US" b="1" dirty="0"/>
              <a:t>Organization Name 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b="1" dirty="0"/>
              <a:t>Contract Reassign LHE </a:t>
            </a:r>
            <a:endParaRPr lang="en-US" b="1" dirty="0" smtClean="0"/>
          </a:p>
          <a:p>
            <a:r>
              <a:rPr lang="en-US" b="1" dirty="0" smtClean="0"/>
              <a:t>Excess </a:t>
            </a:r>
            <a:r>
              <a:rPr lang="en-US" b="1" dirty="0"/>
              <a:t>Period Load </a:t>
            </a:r>
            <a:endParaRPr lang="en-US" b="1" dirty="0" smtClean="0"/>
          </a:p>
          <a:p>
            <a:r>
              <a:rPr lang="en-US" b="1" dirty="0" smtClean="0"/>
              <a:t>Instructional </a:t>
            </a:r>
            <a:r>
              <a:rPr lang="en-US" b="1" dirty="0"/>
              <a:t>Method</a:t>
            </a:r>
            <a:endParaRPr lang="en-US" dirty="0"/>
          </a:p>
          <a:p>
            <a:r>
              <a:rPr lang="en-US" b="1" dirty="0"/>
              <a:t>Load</a:t>
            </a:r>
            <a:r>
              <a:rPr lang="en-US" dirty="0"/>
              <a:t> </a:t>
            </a:r>
          </a:p>
          <a:p>
            <a:r>
              <a:rPr lang="en-US" b="1" dirty="0"/>
              <a:t>Non-contract Reassign </a:t>
            </a:r>
            <a:r>
              <a:rPr lang="en-US" b="1" dirty="0" smtClean="0"/>
              <a:t>LHE</a:t>
            </a:r>
          </a:p>
          <a:p>
            <a:r>
              <a:rPr lang="en-US" b="1" dirty="0"/>
              <a:t>OL LHE (FO</a:t>
            </a:r>
            <a:r>
              <a:rPr lang="en-US" b="1" dirty="0" smtClean="0"/>
              <a:t>)</a:t>
            </a:r>
          </a:p>
          <a:p>
            <a:r>
              <a:rPr lang="en-US" b="1" dirty="0"/>
              <a:t>Period Load or ‘Period’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510" y="2254154"/>
            <a:ext cx="4793672" cy="362017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Reassignment </a:t>
            </a:r>
            <a:r>
              <a:rPr lang="en-US" b="1" dirty="0"/>
              <a:t>Organization </a:t>
            </a:r>
            <a:endParaRPr lang="en-US" dirty="0"/>
          </a:p>
          <a:p>
            <a:r>
              <a:rPr lang="en-US" b="1" dirty="0"/>
              <a:t>Reassignment Type 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b="1" dirty="0" err="1"/>
              <a:t>Reg</a:t>
            </a:r>
            <a:r>
              <a:rPr lang="en-US" b="1" dirty="0"/>
              <a:t> LHE (FF</a:t>
            </a:r>
            <a:r>
              <a:rPr lang="en-US" b="1" dirty="0" smtClean="0"/>
              <a:t>)</a:t>
            </a:r>
            <a:endParaRPr lang="en-US" dirty="0"/>
          </a:p>
          <a:p>
            <a:r>
              <a:rPr lang="en-US" b="1" dirty="0"/>
              <a:t>Reporting Year 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b="1" dirty="0" err="1"/>
              <a:t>Rpt</a:t>
            </a:r>
            <a:r>
              <a:rPr lang="en-US" b="1" dirty="0"/>
              <a:t> School 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b="1" dirty="0"/>
              <a:t>Section Name (Primary)  or ‘Section (Primary) </a:t>
            </a:r>
            <a:endParaRPr lang="en-US" dirty="0"/>
          </a:p>
          <a:p>
            <a:r>
              <a:rPr lang="en-US" b="1" dirty="0"/>
              <a:t>Teaching Arrangement</a:t>
            </a:r>
            <a:endParaRPr lang="en-US" dirty="0"/>
          </a:p>
          <a:p>
            <a:r>
              <a:rPr lang="en-US" b="1" dirty="0"/>
              <a:t>Term 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b="1" dirty="0"/>
              <a:t>Term Total Load </a:t>
            </a:r>
            <a:r>
              <a:rPr lang="en-US" b="1" dirty="0" smtClean="0"/>
              <a:t>Vol </a:t>
            </a:r>
            <a:r>
              <a:rPr lang="en-US" b="1" dirty="0"/>
              <a:t>LHE (FV) </a:t>
            </a:r>
            <a:endParaRPr lang="en-US" dirty="0"/>
          </a:p>
          <a:p>
            <a:r>
              <a:rPr lang="en-US" b="1" dirty="0" err="1"/>
              <a:t>Xlist</a:t>
            </a:r>
            <a:r>
              <a:rPr lang="en-US" b="1" dirty="0"/>
              <a:t> LHE (XX) </a:t>
            </a:r>
            <a:r>
              <a:rPr lang="en-US" b="1" dirty="0" smtClean="0"/>
              <a:t>Year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Finding Resources: BOBJ Faculty Auditing </a:t>
            </a:r>
            <a:r>
              <a:rPr lang="en-US" dirty="0" smtClean="0"/>
              <a:t>Reports -  </a:t>
            </a:r>
            <a:r>
              <a:rPr lang="en-US" dirty="0" err="1" smtClean="0"/>
              <a:t>MySWC</a:t>
            </a:r>
            <a:r>
              <a:rPr lang="en-US" dirty="0" smtClean="0"/>
              <a:t> – Logging into BOBJ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248" y="2466108"/>
            <a:ext cx="9391834" cy="153044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Log into your </a:t>
            </a:r>
            <a:r>
              <a:rPr lang="en-US" dirty="0" err="1" smtClean="0"/>
              <a:t>MySWC</a:t>
            </a:r>
            <a:r>
              <a:rPr lang="en-US" dirty="0" smtClean="0"/>
              <a:t> account, Click Campus Apps, Click on </a:t>
            </a:r>
            <a:r>
              <a:rPr lang="en-US" dirty="0" err="1" smtClean="0"/>
              <a:t>BusinessObjects</a:t>
            </a:r>
            <a:r>
              <a:rPr lang="en-US" dirty="0" smtClean="0"/>
              <a:t> icon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494" y="3453002"/>
            <a:ext cx="8066161" cy="145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1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/>
              <a:t>Resources: BOBJ Faculty Auditing </a:t>
            </a:r>
            <a:r>
              <a:rPr lang="en-US" dirty="0" smtClean="0"/>
              <a:t>Reports, BOBJ Homepage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6257" y="2316196"/>
            <a:ext cx="4207562" cy="235539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following is a pathway to access all faculty auditing BOBJ reports </a:t>
            </a:r>
            <a:endParaRPr lang="en-US" sz="2400" dirty="0" smtClean="0"/>
          </a:p>
          <a:p>
            <a:r>
              <a:rPr lang="en-US" sz="2400" i="1" dirty="0" smtClean="0"/>
              <a:t>Documents&gt; </a:t>
            </a:r>
            <a:br>
              <a:rPr lang="en-US" sz="2400" i="1" dirty="0" smtClean="0"/>
            </a:br>
            <a:r>
              <a:rPr lang="en-US" sz="2400" i="1" dirty="0" smtClean="0"/>
              <a:t>Public </a:t>
            </a:r>
            <a:r>
              <a:rPr lang="en-US" sz="2400" i="1" dirty="0"/>
              <a:t>Folders&gt; 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Ad </a:t>
            </a:r>
            <a:r>
              <a:rPr lang="en-US" sz="2400" i="1" dirty="0"/>
              <a:t>Hoc Managerial Reports&gt; Faculty Hours </a:t>
            </a:r>
            <a:r>
              <a:rPr lang="en-US" sz="2400" i="1" dirty="0" smtClean="0"/>
              <a:t>Auditing</a:t>
            </a:r>
          </a:p>
          <a:p>
            <a:endParaRPr lang="en-US" sz="24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2723" y="2087404"/>
            <a:ext cx="5434082" cy="30149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2723" y="5333486"/>
            <a:ext cx="1505432" cy="1303404"/>
          </a:xfrm>
          <a:prstGeom prst="rect">
            <a:avLst/>
          </a:prstGeom>
        </p:spPr>
      </p:pic>
      <p:sp>
        <p:nvSpPr>
          <p:cNvPr id="6" name="Text Placeholder 3"/>
          <p:cNvSpPr txBox="1">
            <a:spLocks/>
          </p:cNvSpPr>
          <p:nvPr/>
        </p:nvSpPr>
        <p:spPr>
          <a:xfrm>
            <a:off x="680321" y="4751437"/>
            <a:ext cx="4576466" cy="1885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i="1" dirty="0" smtClean="0"/>
          </a:p>
          <a:p>
            <a:r>
              <a:rPr lang="en-US" sz="2400" i="1" dirty="0" smtClean="0"/>
              <a:t>Note: your folders option maybe located at the </a:t>
            </a:r>
            <a:r>
              <a:rPr lang="en-US" sz="2400" i="1" u="sng" dirty="0" smtClean="0"/>
              <a:t>bottom left</a:t>
            </a:r>
            <a:r>
              <a:rPr lang="en-US" sz="2400" i="1" dirty="0" smtClean="0"/>
              <a:t> of you screen depending on how you’re accessing your reports.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18493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Run BOBJ Reports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625614" y="2199503"/>
            <a:ext cx="9613861" cy="359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 smtClean="0"/>
              <a:t>To ensure you have the most current data in your BOBJ reports you must be familiar with following basic functions: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9163" y="3257292"/>
            <a:ext cx="2344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User Prompt Input   </a:t>
            </a:r>
            <a:br>
              <a:rPr lang="en-US" dirty="0" smtClean="0"/>
            </a:br>
            <a:r>
              <a:rPr lang="en-US" dirty="0" smtClean="0"/>
              <a:t>    Controls: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40730" y="3241315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Input Controls:</a:t>
            </a:r>
            <a:endParaRPr lang="en-US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011" y="3999161"/>
            <a:ext cx="2093857" cy="16285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1565" y="3715814"/>
            <a:ext cx="2000980" cy="2195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8468" y="3241315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Export: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0603" y="3641569"/>
            <a:ext cx="2778412" cy="26930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2422" y="3641569"/>
            <a:ext cx="2910773" cy="86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26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0" y="956428"/>
            <a:ext cx="9613861" cy="1080938"/>
          </a:xfrm>
        </p:spPr>
        <p:txBody>
          <a:bodyPr/>
          <a:lstStyle/>
          <a:p>
            <a:r>
              <a:rPr lang="en-US" dirty="0"/>
              <a:t>3.  Business Objects (BOBJ) Reports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3a. Faculty Hour Audit Summary</a:t>
            </a:r>
          </a:p>
          <a:p>
            <a:pPr marL="0" indent="0">
              <a:buNone/>
            </a:pPr>
            <a:r>
              <a:rPr lang="en-US" dirty="0" smtClean="0"/>
              <a:t>3b.</a:t>
            </a:r>
            <a:r>
              <a:rPr lang="en-US" dirty="0"/>
              <a:t> </a:t>
            </a:r>
            <a:r>
              <a:rPr lang="en-US" dirty="0" smtClean="0"/>
              <a:t>Faculty </a:t>
            </a:r>
            <a:r>
              <a:rPr lang="en-US" dirty="0"/>
              <a:t>Hour History</a:t>
            </a:r>
          </a:p>
          <a:p>
            <a:pPr marL="0" indent="0">
              <a:buNone/>
            </a:pPr>
            <a:r>
              <a:rPr lang="en-US" dirty="0" smtClean="0"/>
              <a:t>3c. </a:t>
            </a:r>
            <a:r>
              <a:rPr lang="en-US" dirty="0"/>
              <a:t>School-level Faculty Banked and Overload LHE</a:t>
            </a:r>
          </a:p>
          <a:p>
            <a:pPr marL="0" indent="0">
              <a:buNone/>
            </a:pPr>
            <a:r>
              <a:rPr lang="en-US" dirty="0" smtClean="0"/>
              <a:t>3d. </a:t>
            </a:r>
            <a:r>
              <a:rPr lang="en-US" dirty="0"/>
              <a:t>Section Meetings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73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3a. Faculty </a:t>
            </a:r>
            <a:r>
              <a:rPr lang="en-US" dirty="0"/>
              <a:t>Hour Audit </a:t>
            </a:r>
            <a:r>
              <a:rPr lang="en-US" dirty="0" smtClean="0"/>
              <a:t>Summary Report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This report provides a list of full-time faculty for each reporting school with single-line summaries of teaching arrangement and reassignment LHE for each term. Each </a:t>
            </a:r>
            <a:r>
              <a:rPr lang="en-US" dirty="0" smtClean="0"/>
              <a:t>school </a:t>
            </a:r>
            <a:r>
              <a:rPr lang="en-US" dirty="0"/>
              <a:t>appears on a separate page.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03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2662</TotalTime>
  <Words>1006</Words>
  <Application>Microsoft Office PowerPoint</Application>
  <PresentationFormat>Widescreen</PresentationFormat>
  <Paragraphs>130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Trebuchet MS</vt:lpstr>
      <vt:lpstr>Wingdings</vt:lpstr>
      <vt:lpstr>Berlin</vt:lpstr>
      <vt:lpstr>Workshop #2: Business Objects Reports on Faculty Auditing</vt:lpstr>
      <vt:lpstr>Agenda</vt:lpstr>
      <vt:lpstr>1.  Purpose &amp; Outcome</vt:lpstr>
      <vt:lpstr>Key Terms</vt:lpstr>
      <vt:lpstr>2.  Finding Resources: BOBJ Faculty Auditing Reports -  MySWC – Logging into BOBJ</vt:lpstr>
      <vt:lpstr>Finding Resources: BOBJ Faculty Auditing Reports, BOBJ Homepage</vt:lpstr>
      <vt:lpstr>How to Run BOBJ Reports</vt:lpstr>
      <vt:lpstr>3.  Business Objects (BOBJ) Reports </vt:lpstr>
      <vt:lpstr>3a. Faculty Hour Audit Summary Report</vt:lpstr>
      <vt:lpstr> Faculty Hour Audit Summary:         Run Report</vt:lpstr>
      <vt:lpstr>Faculty Hour Audit Summary Elements </vt:lpstr>
      <vt:lpstr>3b. Faculty Hour History Report</vt:lpstr>
      <vt:lpstr> Faculty Hour History:       Run Report</vt:lpstr>
      <vt:lpstr>Faculty Hour History Elements</vt:lpstr>
      <vt:lpstr> 3c. School-level Faculty Banked and Overload LHE        Report </vt:lpstr>
      <vt:lpstr> School-level Faculty Banked and   Overload LHE: Run Report</vt:lpstr>
      <vt:lpstr>School-level Faculty Banked and Overload LHE Elements</vt:lpstr>
      <vt:lpstr>3d. Section Meetings Report</vt:lpstr>
      <vt:lpstr>Section Meetings Report: Run Report </vt:lpstr>
      <vt:lpstr>Section Meeting Elements</vt:lpstr>
      <vt:lpstr>4.  Reporting inquires using the Faculty Auditing          Inquiry form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#2: Business Objects Reports on Faculty Auditing</dc:title>
  <dc:creator>Brian Ebalo</dc:creator>
  <cp:lastModifiedBy>Brian Ebalo</cp:lastModifiedBy>
  <cp:revision>61</cp:revision>
  <cp:lastPrinted>2020-11-17T03:06:03Z</cp:lastPrinted>
  <dcterms:created xsi:type="dcterms:W3CDTF">2020-11-12T01:57:22Z</dcterms:created>
  <dcterms:modified xsi:type="dcterms:W3CDTF">2020-11-17T20:49:18Z</dcterms:modified>
</cp:coreProperties>
</file>