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1"/>
  </p:handoutMasterIdLst>
  <p:sldIdLst>
    <p:sldId id="256" r:id="rId2"/>
    <p:sldId id="257" r:id="rId3"/>
    <p:sldId id="258" r:id="rId4"/>
    <p:sldId id="259" r:id="rId5"/>
    <p:sldId id="260" r:id="rId6"/>
    <p:sldId id="261" r:id="rId7"/>
    <p:sldId id="285" r:id="rId8"/>
    <p:sldId id="262" r:id="rId9"/>
    <p:sldId id="28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7" r:id="rId23"/>
    <p:sldId id="277" r:id="rId24"/>
    <p:sldId id="278" r:id="rId25"/>
    <p:sldId id="286" r:id="rId26"/>
    <p:sldId id="281" r:id="rId27"/>
    <p:sldId id="279" r:id="rId28"/>
    <p:sldId id="284" r:id="rId29"/>
    <p:sldId id="283"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0EF68B4-0443-443C-A956-8D80AE080E22}" type="datetimeFigureOut">
              <a:rPr lang="en-US" smtClean="0"/>
              <a:t>11/30/2020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D59A930-7EB4-48AE-8A67-16196E4012C9}" type="slidenum">
              <a:rPr lang="en-US" smtClean="0"/>
              <a:t>‹#›</a:t>
            </a:fld>
            <a:endParaRPr lang="en-US"/>
          </a:p>
        </p:txBody>
      </p:sp>
    </p:spTree>
    <p:extLst>
      <p:ext uri="{BB962C8B-B14F-4D97-AF65-F5344CB8AC3E}">
        <p14:creationId xmlns:p14="http://schemas.microsoft.com/office/powerpoint/2010/main" val="23247733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11/30/2020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pconcha@swccd.edu" TargetMode="External"/><Relationship Id="rId2" Type="http://schemas.openxmlformats.org/officeDocument/2006/relationships/hyperlink" Target="mailto:bebalo@swccd.edu" TargetMode="External"/><Relationship Id="rId1" Type="http://schemas.openxmlformats.org/officeDocument/2006/relationships/slideLayout" Target="../slideLayouts/slideLayout2.xml"/><Relationship Id="rId5" Type="http://schemas.openxmlformats.org/officeDocument/2006/relationships/hyperlink" Target="mailto:ebarrera@swccd.edu" TargetMode="External"/><Relationship Id="rId4" Type="http://schemas.openxmlformats.org/officeDocument/2006/relationships/hyperlink" Target="mailto:rstretch@swccd.ed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0426" y="2262901"/>
            <a:ext cx="9144000" cy="1641490"/>
          </a:xfrm>
        </p:spPr>
        <p:txBody>
          <a:bodyPr>
            <a:normAutofit fontScale="90000"/>
          </a:bodyPr>
          <a:lstStyle/>
          <a:p>
            <a:r>
              <a:rPr lang="en-US" sz="7200" dirty="0" smtClean="0"/>
              <a:t>Workshop #3: Reassign </a:t>
            </a:r>
            <a:r>
              <a:rPr lang="en-US" sz="7200" dirty="0" smtClean="0"/>
              <a:t>Time </a:t>
            </a:r>
            <a:br>
              <a:rPr lang="en-US" sz="7200" dirty="0" smtClean="0"/>
            </a:br>
            <a:r>
              <a:rPr lang="en-US" sz="7200" dirty="0" smtClean="0"/>
              <a:t>for FT Faculty only</a:t>
            </a:r>
            <a:endParaRPr lang="en-US" sz="7200" dirty="0"/>
          </a:p>
        </p:txBody>
      </p:sp>
      <p:sp>
        <p:nvSpPr>
          <p:cNvPr id="3" name="Subtitle 2"/>
          <p:cNvSpPr>
            <a:spLocks noGrp="1"/>
          </p:cNvSpPr>
          <p:nvPr>
            <p:ph type="subTitle" idx="1"/>
          </p:nvPr>
        </p:nvSpPr>
        <p:spPr>
          <a:xfrm>
            <a:off x="1340426" y="4435768"/>
            <a:ext cx="9144000" cy="1396897"/>
          </a:xfrm>
        </p:spPr>
        <p:txBody>
          <a:bodyPr>
            <a:normAutofit fontScale="62500" lnSpcReduction="20000"/>
          </a:bodyPr>
          <a:lstStyle/>
          <a:p>
            <a:pPr algn="l"/>
            <a:r>
              <a:rPr lang="en-US" b="1" dirty="0" smtClean="0">
                <a:solidFill>
                  <a:schemeClr val="tx1"/>
                </a:solidFill>
              </a:rPr>
              <a:t>Provided by: </a:t>
            </a:r>
          </a:p>
          <a:p>
            <a:pPr algn="l"/>
            <a:r>
              <a:rPr lang="en-US" b="1" dirty="0" smtClean="0">
                <a:solidFill>
                  <a:schemeClr val="tx1"/>
                </a:solidFill>
              </a:rPr>
              <a:t>Brian Ebalo, Academic Services Supervisor</a:t>
            </a:r>
          </a:p>
          <a:p>
            <a:pPr algn="l"/>
            <a:r>
              <a:rPr lang="en-US" b="1" dirty="0">
                <a:solidFill>
                  <a:schemeClr val="tx1"/>
                </a:solidFill>
              </a:rPr>
              <a:t>Bob Stretch, Senior Programmer Analyst, Institutional </a:t>
            </a:r>
            <a:r>
              <a:rPr lang="en-US" b="1" dirty="0" smtClean="0">
                <a:solidFill>
                  <a:schemeClr val="tx1"/>
                </a:solidFill>
              </a:rPr>
              <a:t>Technology</a:t>
            </a:r>
          </a:p>
          <a:p>
            <a:pPr algn="l"/>
            <a:r>
              <a:rPr lang="en-US" b="1" dirty="0">
                <a:solidFill>
                  <a:schemeClr val="tx1"/>
                </a:solidFill>
              </a:rPr>
              <a:t>Efren Barrera, HR  Business Systems </a:t>
            </a:r>
            <a:r>
              <a:rPr lang="en-US" b="1" dirty="0" smtClean="0">
                <a:solidFill>
                  <a:schemeClr val="tx1"/>
                </a:solidFill>
              </a:rPr>
              <a:t>Analyst</a:t>
            </a:r>
            <a:endParaRPr lang="en-US" b="1" dirty="0">
              <a:solidFill>
                <a:schemeClr val="tx1"/>
              </a:solidFill>
            </a:endParaRPr>
          </a:p>
        </p:txBody>
      </p:sp>
      <p:cxnSp>
        <p:nvCxnSpPr>
          <p:cNvPr id="4" name="Straight Connector 3"/>
          <p:cNvCxnSpPr/>
          <p:nvPr/>
        </p:nvCxnSpPr>
        <p:spPr>
          <a:xfrm>
            <a:off x="745374" y="4206239"/>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60708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FAOA Fields Explained</a:t>
            </a:r>
            <a:endParaRPr lang="en-US" dirty="0"/>
          </a:p>
        </p:txBody>
      </p:sp>
      <p:sp>
        <p:nvSpPr>
          <p:cNvPr id="3" name="Content Placeholder 2"/>
          <p:cNvSpPr>
            <a:spLocks noGrp="1"/>
          </p:cNvSpPr>
          <p:nvPr>
            <p:ph idx="1"/>
          </p:nvPr>
        </p:nvSpPr>
        <p:spPr>
          <a:xfrm>
            <a:off x="838200" y="5386647"/>
            <a:ext cx="10233800" cy="1113905"/>
          </a:xfrm>
        </p:spPr>
        <p:txBody>
          <a:bodyPr>
            <a:normAutofit fontScale="92500" lnSpcReduction="10000"/>
          </a:bodyPr>
          <a:lstStyle/>
          <a:p>
            <a:pPr marL="0" indent="0">
              <a:buNone/>
            </a:pPr>
            <a:r>
              <a:rPr lang="en-US" dirty="0" smtClean="0"/>
              <a:t>There are ten (10) (A-J) </a:t>
            </a:r>
            <a:r>
              <a:rPr lang="en-US" dirty="0"/>
              <a:t>fields per reassignment </a:t>
            </a:r>
            <a:r>
              <a:rPr lang="en-US" dirty="0" smtClean="0"/>
              <a:t>, </a:t>
            </a:r>
            <a:r>
              <a:rPr lang="en-US" dirty="0"/>
              <a:t>you will need to make entries in eight </a:t>
            </a:r>
            <a:r>
              <a:rPr lang="en-US" dirty="0" smtClean="0"/>
              <a:t>(8) of </a:t>
            </a:r>
            <a:r>
              <a:rPr lang="en-US" dirty="0"/>
              <a:t>them. There is also a comment option that can be very helpful in faculty hour audits.</a:t>
            </a:r>
          </a:p>
        </p:txBody>
      </p:sp>
      <p:cxnSp>
        <p:nvCxnSpPr>
          <p:cNvPr id="4" name="Straight Connector 3"/>
          <p:cNvCxnSpPr/>
          <p:nvPr/>
        </p:nvCxnSpPr>
        <p:spPr>
          <a:xfrm>
            <a:off x="838200" y="1454727"/>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pic>
        <p:nvPicPr>
          <p:cNvPr id="5" name="Picture 4"/>
          <p:cNvPicPr>
            <a:picLocks noChangeAspect="1"/>
          </p:cNvPicPr>
          <p:nvPr/>
        </p:nvPicPr>
        <p:blipFill>
          <a:blip r:embed="rId2"/>
          <a:stretch>
            <a:fillRect/>
          </a:stretch>
        </p:blipFill>
        <p:spPr>
          <a:xfrm>
            <a:off x="1685022" y="1690688"/>
            <a:ext cx="8540156" cy="3459999"/>
          </a:xfrm>
          <a:prstGeom prst="rect">
            <a:avLst/>
          </a:prstGeom>
        </p:spPr>
      </p:pic>
    </p:spTree>
    <p:extLst>
      <p:ext uri="{BB962C8B-B14F-4D97-AF65-F5344CB8AC3E}">
        <p14:creationId xmlns:p14="http://schemas.microsoft.com/office/powerpoint/2010/main" val="4000759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Start Date</a:t>
            </a:r>
            <a:endParaRPr lang="en-US" dirty="0"/>
          </a:p>
        </p:txBody>
      </p:sp>
      <p:sp>
        <p:nvSpPr>
          <p:cNvPr id="3" name="Content Placeholder 2"/>
          <p:cNvSpPr>
            <a:spLocks noGrp="1"/>
          </p:cNvSpPr>
          <p:nvPr>
            <p:ph idx="1"/>
          </p:nvPr>
        </p:nvSpPr>
        <p:spPr>
          <a:xfrm>
            <a:off x="991505" y="1571771"/>
            <a:ext cx="8591684" cy="1208520"/>
          </a:xfrm>
        </p:spPr>
        <p:txBody>
          <a:bodyPr>
            <a:normAutofit fontScale="25000" lnSpcReduction="20000"/>
          </a:bodyPr>
          <a:lstStyle/>
          <a:p>
            <a:pPr marL="0" indent="0">
              <a:buNone/>
            </a:pPr>
            <a:r>
              <a:rPr lang="en-US" sz="9600" dirty="0" smtClean="0"/>
              <a:t>Starting </a:t>
            </a:r>
            <a:r>
              <a:rPr lang="en-US" sz="9600" dirty="0"/>
              <a:t>date for the load period for this reassignment. While you can enter dates after the load period start date, you cannot enter dates prior to the load period start date without generating an error. </a:t>
            </a:r>
          </a:p>
          <a:p>
            <a:pPr marL="0" indent="0">
              <a:buNone/>
            </a:pPr>
            <a:endParaRPr lang="en-US" dirty="0"/>
          </a:p>
        </p:txBody>
      </p:sp>
      <p:sp>
        <p:nvSpPr>
          <p:cNvPr id="4" name="Content Placeholder 2"/>
          <p:cNvSpPr txBox="1">
            <a:spLocks/>
          </p:cNvSpPr>
          <p:nvPr/>
        </p:nvSpPr>
        <p:spPr>
          <a:xfrm>
            <a:off x="979100" y="5128549"/>
            <a:ext cx="10233800" cy="1105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Note that all Contractual and Non-Contractual reassignments </a:t>
            </a:r>
            <a:r>
              <a:rPr lang="en-US" sz="2400" b="1" dirty="0" smtClean="0"/>
              <a:t>CANNOT</a:t>
            </a:r>
            <a:r>
              <a:rPr lang="en-US" sz="2400" dirty="0" smtClean="0"/>
              <a:t> start before the traditional term date.  Special assignments also must start and end within the traditional term dates.</a:t>
            </a:r>
            <a:endParaRPr lang="en-US" sz="2400" dirty="0"/>
          </a:p>
        </p:txBody>
      </p:sp>
      <p:pic>
        <p:nvPicPr>
          <p:cNvPr id="5" name="Picture 4"/>
          <p:cNvPicPr>
            <a:picLocks noChangeAspect="1"/>
          </p:cNvPicPr>
          <p:nvPr/>
        </p:nvPicPr>
        <p:blipFill>
          <a:blip r:embed="rId2"/>
          <a:stretch>
            <a:fillRect/>
          </a:stretch>
        </p:blipFill>
        <p:spPr>
          <a:xfrm>
            <a:off x="1950932" y="2780291"/>
            <a:ext cx="6672830" cy="2169186"/>
          </a:xfrm>
          <a:prstGeom prst="rect">
            <a:avLst/>
          </a:prstGeom>
        </p:spPr>
      </p:pic>
    </p:spTree>
    <p:extLst>
      <p:ext uri="{BB962C8B-B14F-4D97-AF65-F5344CB8AC3E}">
        <p14:creationId xmlns:p14="http://schemas.microsoft.com/office/powerpoint/2010/main" val="1249762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End Date</a:t>
            </a:r>
            <a:endParaRPr lang="en-US" dirty="0"/>
          </a:p>
        </p:txBody>
      </p:sp>
      <p:sp>
        <p:nvSpPr>
          <p:cNvPr id="3" name="Content Placeholder 2"/>
          <p:cNvSpPr>
            <a:spLocks noGrp="1"/>
          </p:cNvSpPr>
          <p:nvPr>
            <p:ph idx="1"/>
          </p:nvPr>
        </p:nvSpPr>
        <p:spPr>
          <a:xfrm>
            <a:off x="1120000" y="1825626"/>
            <a:ext cx="10233800" cy="1266710"/>
          </a:xfrm>
        </p:spPr>
        <p:txBody>
          <a:bodyPr/>
          <a:lstStyle/>
          <a:p>
            <a:pPr marL="0" indent="0">
              <a:buNone/>
            </a:pPr>
            <a:r>
              <a:rPr lang="en-US" dirty="0" smtClean="0"/>
              <a:t>Ending </a:t>
            </a:r>
            <a:r>
              <a:rPr lang="en-US" dirty="0"/>
              <a:t>date for the load period for this reassignment. You can enter dates prior to the </a:t>
            </a:r>
            <a:r>
              <a:rPr lang="en-US" dirty="0" smtClean="0"/>
              <a:t>end </a:t>
            </a:r>
            <a:r>
              <a:rPr lang="en-US" dirty="0"/>
              <a:t>date but not </a:t>
            </a:r>
            <a:r>
              <a:rPr lang="en-US" dirty="0" smtClean="0"/>
              <a:t>after. </a:t>
            </a:r>
            <a:endParaRPr lang="en-US" dirty="0"/>
          </a:p>
        </p:txBody>
      </p:sp>
      <p:sp>
        <p:nvSpPr>
          <p:cNvPr id="4" name="Content Placeholder 2"/>
          <p:cNvSpPr txBox="1">
            <a:spLocks/>
          </p:cNvSpPr>
          <p:nvPr/>
        </p:nvSpPr>
        <p:spPr>
          <a:xfrm>
            <a:off x="1120000" y="5221123"/>
            <a:ext cx="10233800" cy="956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The error message will provide correct end date for the period you selected. </a:t>
            </a:r>
            <a:endParaRPr lang="en-US" dirty="0"/>
          </a:p>
        </p:txBody>
      </p:sp>
      <p:pic>
        <p:nvPicPr>
          <p:cNvPr id="5" name="Picture 4"/>
          <p:cNvPicPr>
            <a:picLocks noChangeAspect="1"/>
          </p:cNvPicPr>
          <p:nvPr/>
        </p:nvPicPr>
        <p:blipFill>
          <a:blip r:embed="rId2"/>
          <a:stretch>
            <a:fillRect/>
          </a:stretch>
        </p:blipFill>
        <p:spPr>
          <a:xfrm>
            <a:off x="2479815" y="2928016"/>
            <a:ext cx="6788876" cy="2147085"/>
          </a:xfrm>
          <a:prstGeom prst="rect">
            <a:avLst/>
          </a:prstGeom>
        </p:spPr>
      </p:pic>
    </p:spTree>
    <p:extLst>
      <p:ext uri="{BB962C8B-B14F-4D97-AF65-F5344CB8AC3E}">
        <p14:creationId xmlns:p14="http://schemas.microsoft.com/office/powerpoint/2010/main" val="1954234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Load</a:t>
            </a:r>
            <a:endParaRPr lang="en-US" dirty="0"/>
          </a:p>
        </p:txBody>
      </p:sp>
      <p:sp>
        <p:nvSpPr>
          <p:cNvPr id="3" name="Content Placeholder 2"/>
          <p:cNvSpPr>
            <a:spLocks noGrp="1"/>
          </p:cNvSpPr>
          <p:nvPr>
            <p:ph idx="1"/>
          </p:nvPr>
        </p:nvSpPr>
        <p:spPr>
          <a:xfrm>
            <a:off x="1120000" y="1825625"/>
            <a:ext cx="10233800" cy="576753"/>
          </a:xfrm>
        </p:spPr>
        <p:txBody>
          <a:bodyPr/>
          <a:lstStyle/>
          <a:p>
            <a:pPr marL="0" indent="0">
              <a:buNone/>
            </a:pPr>
            <a:r>
              <a:rPr lang="en-US" dirty="0" smtClean="0"/>
              <a:t>          Lecture </a:t>
            </a:r>
            <a:r>
              <a:rPr lang="en-US" dirty="0"/>
              <a:t>Hour Equivalent (LHE) of this reassignment</a:t>
            </a:r>
            <a:r>
              <a:rPr lang="en-US" dirty="0" smtClean="0"/>
              <a:t>.</a:t>
            </a:r>
          </a:p>
          <a:p>
            <a:pPr marL="0" indent="0">
              <a:buNone/>
            </a:pPr>
            <a:endParaRPr lang="en-US" dirty="0"/>
          </a:p>
        </p:txBody>
      </p:sp>
      <p:sp>
        <p:nvSpPr>
          <p:cNvPr id="4" name="Content Placeholder 2"/>
          <p:cNvSpPr txBox="1">
            <a:spLocks/>
          </p:cNvSpPr>
          <p:nvPr/>
        </p:nvSpPr>
        <p:spPr>
          <a:xfrm>
            <a:off x="1120000" y="4497185"/>
            <a:ext cx="10233800" cy="14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Any assignment above 15 LHE in a load period, reassigned hours should be handled as overload.</a:t>
            </a:r>
            <a:endParaRPr lang="en-US" dirty="0"/>
          </a:p>
        </p:txBody>
      </p:sp>
      <p:pic>
        <p:nvPicPr>
          <p:cNvPr id="5" name="Picture 4"/>
          <p:cNvPicPr>
            <a:picLocks noChangeAspect="1"/>
          </p:cNvPicPr>
          <p:nvPr/>
        </p:nvPicPr>
        <p:blipFill>
          <a:blip r:embed="rId2"/>
          <a:stretch>
            <a:fillRect/>
          </a:stretch>
        </p:blipFill>
        <p:spPr>
          <a:xfrm>
            <a:off x="1663624" y="2429259"/>
            <a:ext cx="7314121" cy="2347742"/>
          </a:xfrm>
          <a:prstGeom prst="rect">
            <a:avLst/>
          </a:prstGeom>
        </p:spPr>
      </p:pic>
    </p:spTree>
    <p:extLst>
      <p:ext uri="{BB962C8B-B14F-4D97-AF65-F5344CB8AC3E}">
        <p14:creationId xmlns:p14="http://schemas.microsoft.com/office/powerpoint/2010/main" val="2959997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Role</a:t>
            </a:r>
            <a:endParaRPr lang="en-US" dirty="0"/>
          </a:p>
        </p:txBody>
      </p:sp>
      <p:sp>
        <p:nvSpPr>
          <p:cNvPr id="3" name="Content Placeholder 2"/>
          <p:cNvSpPr>
            <a:spLocks noGrp="1"/>
          </p:cNvSpPr>
          <p:nvPr>
            <p:ph idx="1"/>
          </p:nvPr>
        </p:nvSpPr>
        <p:spPr>
          <a:xfrm>
            <a:off x="1120000" y="1511558"/>
            <a:ext cx="10233800" cy="1431147"/>
          </a:xfrm>
        </p:spPr>
        <p:txBody>
          <a:bodyPr/>
          <a:lstStyle/>
          <a:p>
            <a:pPr marL="0" indent="0">
              <a:buNone/>
            </a:pPr>
            <a:r>
              <a:rPr lang="en-US" dirty="0"/>
              <a:t>This is the position the faculty member is filling in this reassignment. You can type the ellipsis (…) to see a complete list of roles throughout the campus</a:t>
            </a:r>
            <a:r>
              <a:rPr lang="en-US" dirty="0" smtClean="0"/>
              <a:t>.</a:t>
            </a:r>
          </a:p>
          <a:p>
            <a:pPr marL="0" indent="0">
              <a:buNone/>
            </a:pPr>
            <a:endParaRPr lang="en-US" dirty="0"/>
          </a:p>
        </p:txBody>
      </p:sp>
      <p:sp>
        <p:nvSpPr>
          <p:cNvPr id="4" name="Content Placeholder 2"/>
          <p:cNvSpPr txBox="1">
            <a:spLocks/>
          </p:cNvSpPr>
          <p:nvPr/>
        </p:nvSpPr>
        <p:spPr>
          <a:xfrm>
            <a:off x="1143619" y="5325770"/>
            <a:ext cx="10233800" cy="10224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Choose the closest role that matches what the reassignment requires</a:t>
            </a:r>
            <a:r>
              <a:rPr lang="en-US" dirty="0" smtClean="0"/>
              <a:t>.  Do not use Roles starting with ‘DNU’ (Do Not Use)</a:t>
            </a:r>
            <a:endParaRPr lang="en-US" dirty="0" smtClean="0"/>
          </a:p>
          <a:p>
            <a:pPr marL="0" indent="0">
              <a:buFont typeface="Arial" panose="020B0604020202020204" pitchFamily="34" charset="0"/>
              <a:buNone/>
            </a:pPr>
            <a:endParaRPr lang="en-US" dirty="0"/>
          </a:p>
        </p:txBody>
      </p:sp>
      <p:pic>
        <p:nvPicPr>
          <p:cNvPr id="5" name="Picture 4"/>
          <p:cNvPicPr>
            <a:picLocks noChangeAspect="1"/>
          </p:cNvPicPr>
          <p:nvPr/>
        </p:nvPicPr>
        <p:blipFill>
          <a:blip r:embed="rId2"/>
          <a:stretch>
            <a:fillRect/>
          </a:stretch>
        </p:blipFill>
        <p:spPr>
          <a:xfrm>
            <a:off x="1143619" y="2838509"/>
            <a:ext cx="9904762" cy="2361905"/>
          </a:xfrm>
          <a:prstGeom prst="rect">
            <a:avLst/>
          </a:prstGeom>
        </p:spPr>
      </p:pic>
    </p:spTree>
    <p:extLst>
      <p:ext uri="{BB962C8B-B14F-4D97-AF65-F5344CB8AC3E}">
        <p14:creationId xmlns:p14="http://schemas.microsoft.com/office/powerpoint/2010/main" val="2848114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a:t>
            </a:r>
            <a:r>
              <a:rPr lang="en-US" dirty="0" err="1" smtClean="0"/>
              <a:t>Contr</a:t>
            </a:r>
            <a:r>
              <a:rPr lang="en-US" dirty="0" smtClean="0"/>
              <a:t> (Contract) Type</a:t>
            </a:r>
            <a:endParaRPr lang="en-US" dirty="0"/>
          </a:p>
        </p:txBody>
      </p:sp>
      <p:sp>
        <p:nvSpPr>
          <p:cNvPr id="3" name="Content Placeholder 2"/>
          <p:cNvSpPr>
            <a:spLocks noGrp="1"/>
          </p:cNvSpPr>
          <p:nvPr>
            <p:ph idx="1"/>
          </p:nvPr>
        </p:nvSpPr>
        <p:spPr>
          <a:xfrm>
            <a:off x="1178189" y="1547186"/>
            <a:ext cx="10233800" cy="925888"/>
          </a:xfrm>
        </p:spPr>
        <p:txBody>
          <a:bodyPr/>
          <a:lstStyle/>
          <a:p>
            <a:pPr marL="0" indent="0">
              <a:buNone/>
            </a:pPr>
            <a:r>
              <a:rPr lang="en-US" dirty="0" smtClean="0"/>
              <a:t>Reassign time for full-time faculty only </a:t>
            </a:r>
            <a:r>
              <a:rPr lang="en-US" dirty="0"/>
              <a:t>(10 month or longer contracts</a:t>
            </a:r>
            <a:r>
              <a:rPr lang="en-US" dirty="0" smtClean="0"/>
              <a:t>).  The </a:t>
            </a:r>
            <a:r>
              <a:rPr lang="en-US" dirty="0"/>
              <a:t>code </a:t>
            </a:r>
            <a:r>
              <a:rPr lang="en-US" dirty="0" smtClean="0"/>
              <a:t>is </a:t>
            </a:r>
            <a:r>
              <a:rPr lang="en-US" dirty="0"/>
              <a:t>always </a:t>
            </a:r>
            <a:r>
              <a:rPr lang="en-US" b="1" dirty="0"/>
              <a:t>FACF</a:t>
            </a:r>
            <a:r>
              <a:rPr lang="en-US" dirty="0"/>
              <a:t>. </a:t>
            </a:r>
            <a:endParaRPr lang="en-US" b="1" dirty="0">
              <a:solidFill>
                <a:srgbClr val="C00000"/>
              </a:solidFill>
            </a:endParaRPr>
          </a:p>
        </p:txBody>
      </p:sp>
      <p:sp>
        <p:nvSpPr>
          <p:cNvPr id="4" name="Content Placeholder 2"/>
          <p:cNvSpPr txBox="1">
            <a:spLocks/>
          </p:cNvSpPr>
          <p:nvPr/>
        </p:nvSpPr>
        <p:spPr>
          <a:xfrm>
            <a:off x="1261316" y="5560811"/>
            <a:ext cx="10233800" cy="948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C00000"/>
                </a:solidFill>
              </a:rPr>
              <a:t>Do not use the FAOA procedure for adjunct faculty members.</a:t>
            </a:r>
            <a:endParaRPr lang="en-US" b="1" dirty="0">
              <a:solidFill>
                <a:srgbClr val="C00000"/>
              </a:solidFill>
            </a:endParaRPr>
          </a:p>
        </p:txBody>
      </p:sp>
      <p:pic>
        <p:nvPicPr>
          <p:cNvPr id="5" name="Picture 4"/>
          <p:cNvPicPr>
            <a:picLocks noChangeAspect="1"/>
          </p:cNvPicPr>
          <p:nvPr/>
        </p:nvPicPr>
        <p:blipFill>
          <a:blip r:embed="rId2"/>
          <a:stretch>
            <a:fillRect/>
          </a:stretch>
        </p:blipFill>
        <p:spPr>
          <a:xfrm>
            <a:off x="1712987" y="2473074"/>
            <a:ext cx="7588955" cy="2890041"/>
          </a:xfrm>
          <a:prstGeom prst="rect">
            <a:avLst/>
          </a:prstGeom>
        </p:spPr>
      </p:pic>
    </p:spTree>
    <p:extLst>
      <p:ext uri="{BB962C8B-B14F-4D97-AF65-F5344CB8AC3E}">
        <p14:creationId xmlns:p14="http://schemas.microsoft.com/office/powerpoint/2010/main" val="591478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70"/>
            <a:ext cx="10515600" cy="1325563"/>
          </a:xfrm>
        </p:spPr>
        <p:txBody>
          <a:bodyPr/>
          <a:lstStyle/>
          <a:p>
            <a:r>
              <a:rPr lang="en-US" dirty="0" smtClean="0"/>
              <a:t>F. Position</a:t>
            </a:r>
            <a:endParaRPr lang="en-US" dirty="0"/>
          </a:p>
        </p:txBody>
      </p:sp>
      <p:sp>
        <p:nvSpPr>
          <p:cNvPr id="3" name="Content Placeholder 2"/>
          <p:cNvSpPr>
            <a:spLocks noGrp="1"/>
          </p:cNvSpPr>
          <p:nvPr>
            <p:ph idx="1"/>
          </p:nvPr>
        </p:nvSpPr>
        <p:spPr>
          <a:xfrm>
            <a:off x="1219753" y="1383117"/>
            <a:ext cx="10233800" cy="1740536"/>
          </a:xfrm>
        </p:spPr>
        <p:txBody>
          <a:bodyPr>
            <a:normAutofit/>
          </a:bodyPr>
          <a:lstStyle/>
          <a:p>
            <a:pPr marL="0" indent="0">
              <a:buNone/>
            </a:pPr>
            <a:r>
              <a:rPr lang="en-US" dirty="0" smtClean="0"/>
              <a:t>Enter the FT </a:t>
            </a:r>
            <a:r>
              <a:rPr lang="en-US" dirty="0"/>
              <a:t>contract position </a:t>
            </a:r>
            <a:r>
              <a:rPr lang="en-US" dirty="0" smtClean="0"/>
              <a:t>(10 </a:t>
            </a:r>
            <a:r>
              <a:rPr lang="en-US" dirty="0" err="1" smtClean="0"/>
              <a:t>mos</a:t>
            </a:r>
            <a:r>
              <a:rPr lang="en-US" dirty="0" smtClean="0"/>
              <a:t> or more) for the </a:t>
            </a:r>
            <a:r>
              <a:rPr lang="en-US" dirty="0"/>
              <a:t>faculty member's primarily responsibility. Find this by typing ellipsis (…) and selecting "y" on the pop-up that asks "Select from all current positions for this faculty member? (Y/N</a:t>
            </a:r>
            <a:r>
              <a:rPr lang="en-US" dirty="0" smtClean="0"/>
              <a:t>)."</a:t>
            </a:r>
            <a:endParaRPr lang="en-US" dirty="0"/>
          </a:p>
        </p:txBody>
      </p:sp>
      <p:pic>
        <p:nvPicPr>
          <p:cNvPr id="6" name="Picture 5"/>
          <p:cNvPicPr>
            <a:picLocks noChangeAspect="1"/>
          </p:cNvPicPr>
          <p:nvPr/>
        </p:nvPicPr>
        <p:blipFill>
          <a:blip r:embed="rId2"/>
          <a:stretch>
            <a:fillRect/>
          </a:stretch>
        </p:blipFill>
        <p:spPr>
          <a:xfrm>
            <a:off x="1814704" y="3123653"/>
            <a:ext cx="8260321" cy="3371249"/>
          </a:xfrm>
          <a:prstGeom prst="rect">
            <a:avLst/>
          </a:prstGeom>
        </p:spPr>
      </p:pic>
    </p:spTree>
    <p:extLst>
      <p:ext uri="{BB962C8B-B14F-4D97-AF65-F5344CB8AC3E}">
        <p14:creationId xmlns:p14="http://schemas.microsoft.com/office/powerpoint/2010/main" val="742298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 </a:t>
            </a:r>
            <a:r>
              <a:rPr lang="en-US" dirty="0" err="1" smtClean="0"/>
              <a:t>Contr</a:t>
            </a:r>
            <a:r>
              <a:rPr lang="en-US" dirty="0" smtClean="0"/>
              <a:t> (Contract) No.</a:t>
            </a:r>
            <a:endParaRPr lang="en-US" dirty="0"/>
          </a:p>
        </p:txBody>
      </p:sp>
      <p:sp>
        <p:nvSpPr>
          <p:cNvPr id="3" name="Content Placeholder 2"/>
          <p:cNvSpPr>
            <a:spLocks noGrp="1"/>
          </p:cNvSpPr>
          <p:nvPr>
            <p:ph idx="1"/>
          </p:nvPr>
        </p:nvSpPr>
        <p:spPr>
          <a:xfrm>
            <a:off x="1120000" y="1825625"/>
            <a:ext cx="10233800" cy="2496993"/>
          </a:xfrm>
        </p:spPr>
        <p:txBody>
          <a:bodyPr/>
          <a:lstStyle/>
          <a:p>
            <a:pPr marL="0" indent="0">
              <a:buNone/>
            </a:pPr>
            <a:r>
              <a:rPr lang="en-US" dirty="0"/>
              <a:t>Once </a:t>
            </a:r>
            <a:r>
              <a:rPr lang="en-US" dirty="0" smtClean="0"/>
              <a:t>the </a:t>
            </a:r>
            <a:r>
              <a:rPr lang="en-US" dirty="0"/>
              <a:t>C</a:t>
            </a:r>
            <a:r>
              <a:rPr lang="en-US" dirty="0" smtClean="0"/>
              <a:t>ontract Type and Position has been accepted </a:t>
            </a:r>
            <a:r>
              <a:rPr lang="en-US" dirty="0"/>
              <a:t>and saved, the system will generate an ID number for this reassignment contract and place it here. </a:t>
            </a:r>
            <a:endParaRPr lang="en-US" b="1" dirty="0">
              <a:solidFill>
                <a:srgbClr val="C00000"/>
              </a:solidFill>
            </a:endParaRPr>
          </a:p>
        </p:txBody>
      </p:sp>
      <p:sp>
        <p:nvSpPr>
          <p:cNvPr id="4" name="Content Placeholder 2"/>
          <p:cNvSpPr txBox="1">
            <a:spLocks/>
          </p:cNvSpPr>
          <p:nvPr/>
        </p:nvSpPr>
        <p:spPr>
          <a:xfrm>
            <a:off x="1344443" y="5677188"/>
            <a:ext cx="10233800" cy="632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C00000"/>
                </a:solidFill>
              </a:rPr>
              <a:t>NO ACTION:  </a:t>
            </a:r>
            <a:r>
              <a:rPr lang="en-US" b="1" dirty="0" smtClean="0">
                <a:solidFill>
                  <a:schemeClr val="tx1"/>
                </a:solidFill>
              </a:rPr>
              <a:t>DO NOT ENTER ANY DATA IN THIS FIELD. </a:t>
            </a:r>
            <a:endParaRPr lang="en-US" b="1" dirty="0">
              <a:solidFill>
                <a:schemeClr val="tx1"/>
              </a:solidFill>
            </a:endParaRPr>
          </a:p>
        </p:txBody>
      </p:sp>
      <p:pic>
        <p:nvPicPr>
          <p:cNvPr id="5" name="Picture 4"/>
          <p:cNvPicPr>
            <a:picLocks noChangeAspect="1"/>
          </p:cNvPicPr>
          <p:nvPr/>
        </p:nvPicPr>
        <p:blipFill>
          <a:blip r:embed="rId2"/>
          <a:stretch>
            <a:fillRect/>
          </a:stretch>
        </p:blipFill>
        <p:spPr>
          <a:xfrm>
            <a:off x="2485373" y="3274936"/>
            <a:ext cx="6190476" cy="2009524"/>
          </a:xfrm>
          <a:prstGeom prst="rect">
            <a:avLst/>
          </a:prstGeom>
        </p:spPr>
      </p:pic>
    </p:spTree>
    <p:extLst>
      <p:ext uri="{BB962C8B-B14F-4D97-AF65-F5344CB8AC3E}">
        <p14:creationId xmlns:p14="http://schemas.microsoft.com/office/powerpoint/2010/main" val="3137233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Load Period</a:t>
            </a:r>
            <a:endParaRPr lang="en-US" dirty="0"/>
          </a:p>
        </p:txBody>
      </p:sp>
      <p:sp>
        <p:nvSpPr>
          <p:cNvPr id="3" name="Content Placeholder 2"/>
          <p:cNvSpPr>
            <a:spLocks noGrp="1"/>
          </p:cNvSpPr>
          <p:nvPr>
            <p:ph idx="1"/>
          </p:nvPr>
        </p:nvSpPr>
        <p:spPr>
          <a:xfrm>
            <a:off x="979100" y="1484940"/>
            <a:ext cx="10233800" cy="975627"/>
          </a:xfrm>
        </p:spPr>
        <p:txBody>
          <a:bodyPr/>
          <a:lstStyle/>
          <a:p>
            <a:pPr marL="0" indent="0">
              <a:buNone/>
            </a:pPr>
            <a:r>
              <a:rPr lang="en-US" dirty="0"/>
              <a:t>Enter the Load Period ID. Generally reassignments only occur in fall and spring load periods. </a:t>
            </a: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726657" y="2589905"/>
            <a:ext cx="7583597" cy="2464669"/>
          </a:xfrm>
          <a:prstGeom prst="rect">
            <a:avLst/>
          </a:prstGeom>
        </p:spPr>
      </p:pic>
      <p:sp>
        <p:nvSpPr>
          <p:cNvPr id="5" name="Content Placeholder 2"/>
          <p:cNvSpPr txBox="1">
            <a:spLocks/>
          </p:cNvSpPr>
          <p:nvPr/>
        </p:nvSpPr>
        <p:spPr>
          <a:xfrm>
            <a:off x="1120000" y="4747003"/>
            <a:ext cx="10233800" cy="1537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Shorter date periods within a load period are acceptable for non-contractual reassignments or special assignments.</a:t>
            </a:r>
            <a:endParaRPr lang="en-US" dirty="0"/>
          </a:p>
        </p:txBody>
      </p:sp>
    </p:spTree>
    <p:extLst>
      <p:ext uri="{BB962C8B-B14F-4D97-AF65-F5344CB8AC3E}">
        <p14:creationId xmlns:p14="http://schemas.microsoft.com/office/powerpoint/2010/main" val="1021044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Contact </a:t>
            </a:r>
            <a:r>
              <a:rPr lang="en-US" dirty="0" err="1" smtClean="0"/>
              <a:t>Hrs</a:t>
            </a:r>
            <a:r>
              <a:rPr lang="en-US" dirty="0" smtClean="0"/>
              <a:t> (Hours)</a:t>
            </a:r>
            <a:endParaRPr lang="en-US" dirty="0"/>
          </a:p>
        </p:txBody>
      </p:sp>
      <p:sp>
        <p:nvSpPr>
          <p:cNvPr id="3" name="Content Placeholder 2"/>
          <p:cNvSpPr>
            <a:spLocks noGrp="1"/>
          </p:cNvSpPr>
          <p:nvPr>
            <p:ph idx="1"/>
          </p:nvPr>
        </p:nvSpPr>
        <p:spPr>
          <a:xfrm>
            <a:off x="1120000" y="1825438"/>
            <a:ext cx="10233800" cy="942513"/>
          </a:xfrm>
        </p:spPr>
        <p:txBody>
          <a:bodyPr/>
          <a:lstStyle/>
          <a:p>
            <a:pPr marL="0" indent="0">
              <a:buNone/>
            </a:pPr>
            <a:r>
              <a:rPr lang="en-US" dirty="0"/>
              <a:t>Not currently used for faculty reassignments. </a:t>
            </a:r>
            <a:endParaRPr lang="en-US" b="1" dirty="0">
              <a:solidFill>
                <a:srgbClr val="C00000"/>
              </a:solidFill>
            </a:endParaRPr>
          </a:p>
        </p:txBody>
      </p:sp>
      <p:pic>
        <p:nvPicPr>
          <p:cNvPr id="4" name="Picture 3"/>
          <p:cNvPicPr>
            <a:picLocks noChangeAspect="1"/>
          </p:cNvPicPr>
          <p:nvPr/>
        </p:nvPicPr>
        <p:blipFill>
          <a:blip r:embed="rId2"/>
          <a:stretch>
            <a:fillRect/>
          </a:stretch>
        </p:blipFill>
        <p:spPr>
          <a:xfrm>
            <a:off x="1612619" y="2518895"/>
            <a:ext cx="6123809" cy="1980952"/>
          </a:xfrm>
          <a:prstGeom prst="rect">
            <a:avLst/>
          </a:prstGeom>
        </p:spPr>
      </p:pic>
      <p:sp>
        <p:nvSpPr>
          <p:cNvPr id="5" name="Content Placeholder 2"/>
          <p:cNvSpPr txBox="1">
            <a:spLocks/>
          </p:cNvSpPr>
          <p:nvPr/>
        </p:nvSpPr>
        <p:spPr>
          <a:xfrm>
            <a:off x="1120000" y="4787727"/>
            <a:ext cx="10233800" cy="942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solidFill>
                  <a:srgbClr val="C00000"/>
                </a:solidFill>
              </a:rPr>
              <a:t>NO ACTION:  </a:t>
            </a:r>
            <a:r>
              <a:rPr lang="en-US" b="1" dirty="0" smtClean="0">
                <a:solidFill>
                  <a:schemeClr val="tx1"/>
                </a:solidFill>
              </a:rPr>
              <a:t>DO NOT ENTER ANY DATA IN THIS FIELD. </a:t>
            </a:r>
            <a:endParaRPr lang="en-US" b="1" dirty="0">
              <a:solidFill>
                <a:schemeClr val="tx1"/>
              </a:solidFill>
            </a:endParaRPr>
          </a:p>
        </p:txBody>
      </p:sp>
    </p:spTree>
    <p:extLst>
      <p:ext uri="{BB962C8B-B14F-4D97-AF65-F5344CB8AC3E}">
        <p14:creationId xmlns:p14="http://schemas.microsoft.com/office/powerpoint/2010/main" val="306087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   Training</a:t>
            </a:r>
            <a:r>
              <a:rPr lang="en-US" dirty="0"/>
              <a:t>: Purpose &amp; Outcome</a:t>
            </a:r>
          </a:p>
          <a:p>
            <a:pPr>
              <a:buFont typeface="Wingdings" panose="05000000000000000000" pitchFamily="2" charset="2"/>
              <a:buChar char="Ø"/>
            </a:pPr>
            <a:r>
              <a:rPr lang="en-US" dirty="0" smtClean="0"/>
              <a:t>   Schools </a:t>
            </a:r>
            <a:r>
              <a:rPr lang="en-US" dirty="0"/>
              <a:t>and Centers: Responsibilities</a:t>
            </a:r>
          </a:p>
          <a:p>
            <a:pPr>
              <a:buFont typeface="Wingdings" panose="05000000000000000000" pitchFamily="2" charset="2"/>
              <a:buChar char="Ø"/>
            </a:pPr>
            <a:r>
              <a:rPr lang="en-US" dirty="0" smtClean="0"/>
              <a:t>   FAOA/Reassignment Data Entry</a:t>
            </a:r>
          </a:p>
          <a:p>
            <a:pPr>
              <a:buFont typeface="Wingdings" panose="05000000000000000000" pitchFamily="2" charset="2"/>
              <a:buChar char="Ø"/>
            </a:pPr>
            <a:r>
              <a:rPr lang="en-US" dirty="0" smtClean="0"/>
              <a:t>   Fields of FAOA Screen: A Process Overview</a:t>
            </a:r>
          </a:p>
          <a:p>
            <a:pPr>
              <a:buFont typeface="Wingdings" panose="05000000000000000000" pitchFamily="2" charset="2"/>
              <a:buChar char="Ø"/>
            </a:pPr>
            <a:r>
              <a:rPr lang="en-US" dirty="0"/>
              <a:t> </a:t>
            </a:r>
            <a:r>
              <a:rPr lang="en-US" dirty="0" smtClean="0"/>
              <a:t>  Workload Reports (FWKL, FWLR)</a:t>
            </a:r>
          </a:p>
          <a:p>
            <a:pPr>
              <a:buFont typeface="Wingdings" panose="05000000000000000000" pitchFamily="2" charset="2"/>
              <a:buChar char="Ø"/>
            </a:pPr>
            <a:r>
              <a:rPr lang="en-US" dirty="0"/>
              <a:t> </a:t>
            </a:r>
            <a:r>
              <a:rPr lang="en-US" dirty="0" smtClean="0"/>
              <a:t>  Reassign Time Contacts</a:t>
            </a:r>
            <a:endParaRPr lang="en-US" dirty="0"/>
          </a:p>
          <a:p>
            <a:pPr>
              <a:buFont typeface="Wingdings" panose="05000000000000000000" pitchFamily="2" charset="2"/>
              <a:buChar char="Ø"/>
            </a:pPr>
            <a:r>
              <a:rPr lang="en-US" dirty="0" smtClean="0"/>
              <a:t>   Questions</a:t>
            </a:r>
            <a:endParaRPr lang="en-US" dirty="0"/>
          </a:p>
        </p:txBody>
      </p:sp>
      <p:cxnSp>
        <p:nvCxnSpPr>
          <p:cNvPr id="4" name="Straight Connector 3"/>
          <p:cNvCxnSpPr/>
          <p:nvPr/>
        </p:nvCxnSpPr>
        <p:spPr>
          <a:xfrm>
            <a:off x="838200" y="1454727"/>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65176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9249"/>
            <a:ext cx="10515600" cy="1325563"/>
          </a:xfrm>
        </p:spPr>
        <p:txBody>
          <a:bodyPr/>
          <a:lstStyle/>
          <a:p>
            <a:r>
              <a:rPr lang="en-US" dirty="0" smtClean="0"/>
              <a:t>J. Measure</a:t>
            </a:r>
            <a:endParaRPr lang="en-US" dirty="0"/>
          </a:p>
        </p:txBody>
      </p:sp>
      <p:sp>
        <p:nvSpPr>
          <p:cNvPr id="3" name="Content Placeholder 2"/>
          <p:cNvSpPr>
            <a:spLocks noGrp="1"/>
          </p:cNvSpPr>
          <p:nvPr>
            <p:ph idx="1"/>
          </p:nvPr>
        </p:nvSpPr>
        <p:spPr>
          <a:xfrm>
            <a:off x="838200" y="4813135"/>
            <a:ext cx="8663247" cy="468688"/>
          </a:xfrm>
        </p:spPr>
        <p:txBody>
          <a:bodyPr>
            <a:normAutofit lnSpcReduction="10000"/>
          </a:bodyPr>
          <a:lstStyle/>
          <a:p>
            <a:pPr marL="0" indent="0">
              <a:buNone/>
            </a:pPr>
            <a:r>
              <a:rPr lang="en-US" dirty="0"/>
              <a:t>For faculty reassignments, this will always be </a:t>
            </a:r>
            <a:r>
              <a:rPr lang="en-US" dirty="0" smtClean="0"/>
              <a:t>‘T’ for Term.</a:t>
            </a:r>
            <a:endParaRPr lang="en-US" dirty="0"/>
          </a:p>
        </p:txBody>
      </p:sp>
      <p:pic>
        <p:nvPicPr>
          <p:cNvPr id="4" name="Picture 3"/>
          <p:cNvPicPr>
            <a:picLocks noChangeAspect="1"/>
          </p:cNvPicPr>
          <p:nvPr/>
        </p:nvPicPr>
        <p:blipFill>
          <a:blip r:embed="rId2"/>
          <a:stretch>
            <a:fillRect/>
          </a:stretch>
        </p:blipFill>
        <p:spPr>
          <a:xfrm>
            <a:off x="2546066" y="2584092"/>
            <a:ext cx="5841475" cy="1910592"/>
          </a:xfrm>
          <a:prstGeom prst="rect">
            <a:avLst/>
          </a:prstGeom>
        </p:spPr>
      </p:pic>
      <p:sp>
        <p:nvSpPr>
          <p:cNvPr id="5" name="Content Placeholder 2"/>
          <p:cNvSpPr txBox="1">
            <a:spLocks/>
          </p:cNvSpPr>
          <p:nvPr/>
        </p:nvSpPr>
        <p:spPr>
          <a:xfrm>
            <a:off x="838200" y="1554575"/>
            <a:ext cx="10233800" cy="468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Enter a valid contact hours measurement code</a:t>
            </a:r>
            <a:r>
              <a:rPr lang="en-US" dirty="0" smtClean="0"/>
              <a:t>.  </a:t>
            </a:r>
            <a:r>
              <a:rPr lang="en-US" dirty="0"/>
              <a:t>The Measure code defining how contact hours are measured.</a:t>
            </a:r>
          </a:p>
        </p:txBody>
      </p:sp>
    </p:spTree>
    <p:extLst>
      <p:ext uri="{BB962C8B-B14F-4D97-AF65-F5344CB8AC3E}">
        <p14:creationId xmlns:p14="http://schemas.microsoft.com/office/powerpoint/2010/main" val="1101743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 Comments</a:t>
            </a:r>
            <a:endParaRPr lang="en-US" dirty="0"/>
          </a:p>
        </p:txBody>
      </p:sp>
      <p:sp>
        <p:nvSpPr>
          <p:cNvPr id="3" name="Content Placeholder 2"/>
          <p:cNvSpPr>
            <a:spLocks noGrp="1"/>
          </p:cNvSpPr>
          <p:nvPr>
            <p:ph idx="1"/>
          </p:nvPr>
        </p:nvSpPr>
        <p:spPr>
          <a:xfrm>
            <a:off x="1120000" y="1825625"/>
            <a:ext cx="10233800" cy="892637"/>
          </a:xfrm>
        </p:spPr>
        <p:txBody>
          <a:bodyPr/>
          <a:lstStyle/>
          <a:p>
            <a:pPr marL="0" indent="0">
              <a:buNone/>
            </a:pPr>
            <a:r>
              <a:rPr lang="en-US" dirty="0"/>
              <a:t>For clarity in auditing, please enter the source of the reassignment data and the load period to which the comments apply.</a:t>
            </a:r>
          </a:p>
        </p:txBody>
      </p:sp>
      <p:pic>
        <p:nvPicPr>
          <p:cNvPr id="4" name="Picture 3"/>
          <p:cNvPicPr>
            <a:picLocks noChangeAspect="1"/>
          </p:cNvPicPr>
          <p:nvPr/>
        </p:nvPicPr>
        <p:blipFill>
          <a:blip r:embed="rId2"/>
          <a:stretch>
            <a:fillRect/>
          </a:stretch>
        </p:blipFill>
        <p:spPr>
          <a:xfrm>
            <a:off x="2304361" y="2853199"/>
            <a:ext cx="7066975" cy="1909994"/>
          </a:xfrm>
          <a:prstGeom prst="rect">
            <a:avLst/>
          </a:prstGeom>
        </p:spPr>
      </p:pic>
      <p:sp>
        <p:nvSpPr>
          <p:cNvPr id="5" name="Content Placeholder 2"/>
          <p:cNvSpPr txBox="1">
            <a:spLocks/>
          </p:cNvSpPr>
          <p:nvPr/>
        </p:nvSpPr>
        <p:spPr>
          <a:xfrm>
            <a:off x="1120000" y="4970607"/>
            <a:ext cx="10233800" cy="892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To access the Comments section, click on position ‘A’ above, note comment in textbox provided, then click Save.  </a:t>
            </a:r>
            <a:endParaRPr lang="en-US" dirty="0"/>
          </a:p>
        </p:txBody>
      </p:sp>
    </p:spTree>
    <p:extLst>
      <p:ext uri="{BB962C8B-B14F-4D97-AF65-F5344CB8AC3E}">
        <p14:creationId xmlns:p14="http://schemas.microsoft.com/office/powerpoint/2010/main" val="207804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Timeout for Review</a:t>
            </a:r>
            <a:endParaRPr lang="en-US" dirty="0"/>
          </a:p>
        </p:txBody>
      </p:sp>
      <p:sp>
        <p:nvSpPr>
          <p:cNvPr id="3" name="Content Placeholder 2"/>
          <p:cNvSpPr>
            <a:spLocks noGrp="1"/>
          </p:cNvSpPr>
          <p:nvPr>
            <p:ph idx="1"/>
          </p:nvPr>
        </p:nvSpPr>
        <p:spPr>
          <a:xfrm>
            <a:off x="1068310" y="1825625"/>
            <a:ext cx="10103995" cy="4351338"/>
          </a:xfrm>
        </p:spPr>
        <p:txBody>
          <a:bodyPr/>
          <a:lstStyle/>
          <a:p>
            <a:r>
              <a:rPr lang="en-US" sz="3200" b="1" dirty="0" smtClean="0"/>
              <a:t>G. Roles </a:t>
            </a:r>
            <a:r>
              <a:rPr lang="en-US" sz="3200" dirty="0" smtClean="0"/>
              <a:t>– do not select ‘DNU’  roles</a:t>
            </a:r>
          </a:p>
          <a:p>
            <a:r>
              <a:rPr lang="en-US" sz="3200" b="1" dirty="0" smtClean="0"/>
              <a:t>H. Load Period </a:t>
            </a:r>
            <a:r>
              <a:rPr lang="en-US" sz="3200" dirty="0" smtClean="0"/>
              <a:t>– Reassign times pertain to </a:t>
            </a:r>
          </a:p>
          <a:p>
            <a:r>
              <a:rPr lang="en-US" sz="3200" b="1" dirty="0" smtClean="0"/>
              <a:t>J. Measure</a:t>
            </a:r>
            <a:r>
              <a:rPr lang="en-US" sz="3200" dirty="0" smtClean="0"/>
              <a:t> </a:t>
            </a:r>
            <a:r>
              <a:rPr lang="en-US" sz="3200" dirty="0"/>
              <a:t>– </a:t>
            </a:r>
            <a:r>
              <a:rPr lang="en-US" sz="3200" dirty="0" smtClean="0"/>
              <a:t>For </a:t>
            </a:r>
            <a:r>
              <a:rPr lang="en-US" sz="3200" dirty="0"/>
              <a:t>faculty reassignments, this will always be ‘T’ for Term</a:t>
            </a:r>
            <a:r>
              <a:rPr lang="en-US" sz="3200" dirty="0" smtClean="0"/>
              <a:t>.</a:t>
            </a:r>
          </a:p>
          <a:p>
            <a:r>
              <a:rPr lang="en-US" sz="3200" b="1" dirty="0" smtClean="0"/>
              <a:t>K. Comments</a:t>
            </a:r>
            <a:r>
              <a:rPr lang="en-US" sz="3200" dirty="0" smtClean="0"/>
              <a:t> </a:t>
            </a:r>
            <a:r>
              <a:rPr lang="en-US" sz="3200" dirty="0"/>
              <a:t>–</a:t>
            </a:r>
            <a:r>
              <a:rPr lang="en-US" sz="3200" dirty="0" smtClean="0"/>
              <a:t> Enter </a:t>
            </a:r>
            <a:r>
              <a:rPr lang="en-US" sz="3200" dirty="0"/>
              <a:t>the source of the reassignment </a:t>
            </a:r>
            <a:r>
              <a:rPr lang="en-US" sz="3200" dirty="0" smtClean="0"/>
              <a:t>data like HRT, HR Report, etc. </a:t>
            </a:r>
          </a:p>
          <a:p>
            <a:pPr marL="0" indent="0">
              <a:buNone/>
            </a:pPr>
            <a:endParaRPr lang="en-US" dirty="0"/>
          </a:p>
        </p:txBody>
      </p:sp>
      <p:cxnSp>
        <p:nvCxnSpPr>
          <p:cNvPr id="4" name="Straight Connector 3"/>
          <p:cNvCxnSpPr/>
          <p:nvPr/>
        </p:nvCxnSpPr>
        <p:spPr>
          <a:xfrm>
            <a:off x="838200" y="1454727"/>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82202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Saved FAOA Entries</a:t>
            </a:r>
            <a:endParaRPr lang="en-US" dirty="0"/>
          </a:p>
        </p:txBody>
      </p:sp>
      <p:sp>
        <p:nvSpPr>
          <p:cNvPr id="3" name="Content Placeholder 2"/>
          <p:cNvSpPr>
            <a:spLocks noGrp="1"/>
          </p:cNvSpPr>
          <p:nvPr>
            <p:ph idx="1"/>
          </p:nvPr>
        </p:nvSpPr>
        <p:spPr>
          <a:xfrm>
            <a:off x="1120000" y="1825625"/>
            <a:ext cx="10233800" cy="1599219"/>
          </a:xfrm>
        </p:spPr>
        <p:txBody>
          <a:bodyPr>
            <a:normAutofit lnSpcReduction="10000"/>
          </a:bodyPr>
          <a:lstStyle/>
          <a:p>
            <a:pPr marL="0" indent="0">
              <a:buNone/>
            </a:pPr>
            <a:r>
              <a:rPr lang="en-US" dirty="0" smtClean="0"/>
              <a:t>An FAOA entry (other than Contract and Position) can </a:t>
            </a:r>
            <a:r>
              <a:rPr lang="en-US" dirty="0"/>
              <a:t>be easily modified after a save. </a:t>
            </a:r>
            <a:r>
              <a:rPr lang="en-US" dirty="0" smtClean="0"/>
              <a:t>In FAOA, enter </a:t>
            </a:r>
            <a:r>
              <a:rPr lang="en-US" dirty="0"/>
              <a:t>the </a:t>
            </a:r>
            <a:r>
              <a:rPr lang="en-US" dirty="0" smtClean="0"/>
              <a:t>Campus </a:t>
            </a:r>
            <a:r>
              <a:rPr lang="en-US" dirty="0"/>
              <a:t>O</a:t>
            </a:r>
            <a:r>
              <a:rPr lang="en-US" dirty="0" smtClean="0"/>
              <a:t>rg, </a:t>
            </a:r>
            <a:r>
              <a:rPr lang="en-US" dirty="0"/>
              <a:t>then the faculty ID to see the </a:t>
            </a:r>
            <a:r>
              <a:rPr lang="en-US" dirty="0" smtClean="0"/>
              <a:t>faculty’s assignments. You can make changes </a:t>
            </a:r>
            <a:r>
              <a:rPr lang="en-US" dirty="0"/>
              <a:t>to </a:t>
            </a:r>
            <a:r>
              <a:rPr lang="en-US" dirty="0" smtClean="0"/>
              <a:t>any of the highlighted fields below.  </a:t>
            </a:r>
            <a:endParaRPr lang="en-US" dirty="0"/>
          </a:p>
        </p:txBody>
      </p:sp>
      <p:cxnSp>
        <p:nvCxnSpPr>
          <p:cNvPr id="4" name="Straight Connector 3"/>
          <p:cNvCxnSpPr/>
          <p:nvPr/>
        </p:nvCxnSpPr>
        <p:spPr>
          <a:xfrm>
            <a:off x="838200" y="1454727"/>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Content Placeholder 2"/>
          <p:cNvSpPr txBox="1">
            <a:spLocks/>
          </p:cNvSpPr>
          <p:nvPr/>
        </p:nvSpPr>
        <p:spPr>
          <a:xfrm>
            <a:off x="1219752" y="5743691"/>
            <a:ext cx="10233800" cy="43266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To Save your modifications, click Save, then update.</a:t>
            </a:r>
            <a:endParaRPr lang="en-US" dirty="0"/>
          </a:p>
        </p:txBody>
      </p:sp>
      <p:pic>
        <p:nvPicPr>
          <p:cNvPr id="6" name="Picture 5"/>
          <p:cNvPicPr>
            <a:picLocks noChangeAspect="1"/>
          </p:cNvPicPr>
          <p:nvPr/>
        </p:nvPicPr>
        <p:blipFill>
          <a:blip r:embed="rId2"/>
          <a:stretch>
            <a:fillRect/>
          </a:stretch>
        </p:blipFill>
        <p:spPr>
          <a:xfrm>
            <a:off x="2375849" y="3424844"/>
            <a:ext cx="6409524" cy="2009524"/>
          </a:xfrm>
          <a:prstGeom prst="rect">
            <a:avLst/>
          </a:prstGeom>
        </p:spPr>
      </p:pic>
    </p:spTree>
    <p:extLst>
      <p:ext uri="{BB962C8B-B14F-4D97-AF65-F5344CB8AC3E}">
        <p14:creationId xmlns:p14="http://schemas.microsoft.com/office/powerpoint/2010/main" val="1959894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 an Erroneous FAOA Entry</a:t>
            </a:r>
            <a:endParaRPr lang="en-US" dirty="0"/>
          </a:p>
        </p:txBody>
      </p:sp>
      <p:sp>
        <p:nvSpPr>
          <p:cNvPr id="3" name="Content Placeholder 2"/>
          <p:cNvSpPr>
            <a:spLocks noGrp="1"/>
          </p:cNvSpPr>
          <p:nvPr>
            <p:ph idx="1"/>
          </p:nvPr>
        </p:nvSpPr>
        <p:spPr>
          <a:xfrm>
            <a:off x="979100" y="1660006"/>
            <a:ext cx="10233800" cy="884324"/>
          </a:xfrm>
        </p:spPr>
        <p:txBody>
          <a:bodyPr>
            <a:noAutofit/>
          </a:bodyPr>
          <a:lstStyle/>
          <a:p>
            <a:pPr marL="0" indent="0">
              <a:buNone/>
            </a:pPr>
            <a:r>
              <a:rPr lang="en-US" sz="2600" dirty="0" smtClean="0"/>
              <a:t>To remove an incorrect FAOA entry or one that is no longer going to be fulfilled by the assigned faculty member requires permissions to both </a:t>
            </a:r>
            <a:r>
              <a:rPr lang="en-US" sz="2600" b="1" dirty="0" smtClean="0"/>
              <a:t>FAOA</a:t>
            </a:r>
            <a:r>
              <a:rPr lang="en-US" sz="2600" dirty="0" smtClean="0"/>
              <a:t> and </a:t>
            </a:r>
            <a:r>
              <a:rPr lang="en-US" sz="2600" b="1" dirty="0" smtClean="0"/>
              <a:t>PACS</a:t>
            </a:r>
            <a:r>
              <a:rPr lang="en-US" sz="2600" dirty="0" smtClean="0"/>
              <a:t> screens.</a:t>
            </a:r>
            <a:endParaRPr lang="en-US" sz="2600" dirty="0"/>
          </a:p>
        </p:txBody>
      </p:sp>
      <p:cxnSp>
        <p:nvCxnSpPr>
          <p:cNvPr id="4" name="Straight Connector 3"/>
          <p:cNvCxnSpPr/>
          <p:nvPr/>
        </p:nvCxnSpPr>
        <p:spPr>
          <a:xfrm>
            <a:off x="838200" y="1454727"/>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Content Placeholder 2"/>
          <p:cNvSpPr txBox="1">
            <a:spLocks/>
          </p:cNvSpPr>
          <p:nvPr/>
        </p:nvSpPr>
        <p:spPr>
          <a:xfrm>
            <a:off x="1061811" y="5652253"/>
            <a:ext cx="10233800" cy="884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If you do not have access to these screens, you will have to request that Human Resources remove these entries for you.</a:t>
            </a:r>
          </a:p>
        </p:txBody>
      </p:sp>
      <p:pic>
        <p:nvPicPr>
          <p:cNvPr id="6" name="Picture 5"/>
          <p:cNvPicPr>
            <a:picLocks noChangeAspect="1"/>
          </p:cNvPicPr>
          <p:nvPr/>
        </p:nvPicPr>
        <p:blipFill>
          <a:blip r:embed="rId2"/>
          <a:stretch>
            <a:fillRect/>
          </a:stretch>
        </p:blipFill>
        <p:spPr>
          <a:xfrm>
            <a:off x="2623832" y="2948950"/>
            <a:ext cx="5697210" cy="2553673"/>
          </a:xfrm>
          <a:prstGeom prst="rect">
            <a:avLst/>
          </a:prstGeom>
        </p:spPr>
      </p:pic>
    </p:spTree>
    <p:extLst>
      <p:ext uri="{BB962C8B-B14F-4D97-AF65-F5344CB8AC3E}">
        <p14:creationId xmlns:p14="http://schemas.microsoft.com/office/powerpoint/2010/main" val="2902172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Deleting FAOA </a:t>
            </a:r>
            <a:r>
              <a:rPr lang="en-US" sz="4400" dirty="0"/>
              <a:t>Entry in </a:t>
            </a:r>
            <a:r>
              <a:rPr lang="en-US" sz="4400" dirty="0" smtClean="0"/>
              <a:t>FAOA </a:t>
            </a:r>
            <a:r>
              <a:rPr lang="en-US" sz="4400" dirty="0"/>
              <a:t>screen</a:t>
            </a:r>
          </a:p>
        </p:txBody>
      </p:sp>
      <p:sp>
        <p:nvSpPr>
          <p:cNvPr id="3" name="Content Placeholder 2"/>
          <p:cNvSpPr>
            <a:spLocks noGrp="1"/>
          </p:cNvSpPr>
          <p:nvPr>
            <p:ph idx="1"/>
          </p:nvPr>
        </p:nvSpPr>
        <p:spPr>
          <a:xfrm>
            <a:off x="1120000" y="1825625"/>
            <a:ext cx="10233800" cy="867699"/>
          </a:xfrm>
        </p:spPr>
        <p:txBody>
          <a:bodyPr/>
          <a:lstStyle/>
          <a:p>
            <a:pPr marL="0" indent="0">
              <a:buNone/>
            </a:pPr>
            <a:r>
              <a:rPr lang="en-US" dirty="0">
                <a:solidFill>
                  <a:schemeClr val="tx1"/>
                </a:solidFill>
              </a:rPr>
              <a:t>To DELETE the Faculty Assignment, click on position ‘A’ below, click a series of OK, then Update.</a:t>
            </a:r>
          </a:p>
          <a:p>
            <a:pPr marL="0" indent="0">
              <a:buNone/>
            </a:pPr>
            <a:endParaRPr lang="en-US" dirty="0"/>
          </a:p>
        </p:txBody>
      </p:sp>
      <p:cxnSp>
        <p:nvCxnSpPr>
          <p:cNvPr id="4" name="Straight Connector 3"/>
          <p:cNvCxnSpPr/>
          <p:nvPr/>
        </p:nvCxnSpPr>
        <p:spPr>
          <a:xfrm>
            <a:off x="838200" y="1454727"/>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Content Placeholder 2"/>
          <p:cNvSpPr txBox="1">
            <a:spLocks/>
          </p:cNvSpPr>
          <p:nvPr/>
        </p:nvSpPr>
        <p:spPr>
          <a:xfrm>
            <a:off x="1120000" y="5510934"/>
            <a:ext cx="10233800" cy="8676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tx1"/>
                </a:solidFill>
              </a:rPr>
              <a:t>To DELETE the Comments section, click on position ‘B’ above, click a series of OK, then Update.</a:t>
            </a:r>
          </a:p>
          <a:p>
            <a:pPr marL="0" indent="0">
              <a:buFont typeface="Arial" panose="020B0604020202020204" pitchFamily="34" charset="0"/>
              <a:buNone/>
            </a:pPr>
            <a:endParaRPr lang="en-US" dirty="0"/>
          </a:p>
        </p:txBody>
      </p:sp>
      <p:pic>
        <p:nvPicPr>
          <p:cNvPr id="6" name="Picture 5"/>
          <p:cNvPicPr>
            <a:picLocks noChangeAspect="1"/>
          </p:cNvPicPr>
          <p:nvPr/>
        </p:nvPicPr>
        <p:blipFill>
          <a:blip r:embed="rId2"/>
          <a:stretch>
            <a:fillRect/>
          </a:stretch>
        </p:blipFill>
        <p:spPr>
          <a:xfrm>
            <a:off x="3446159" y="2693324"/>
            <a:ext cx="5118186" cy="2745356"/>
          </a:xfrm>
          <a:prstGeom prst="rect">
            <a:avLst/>
          </a:prstGeom>
        </p:spPr>
      </p:pic>
    </p:spTree>
    <p:extLst>
      <p:ext uri="{BB962C8B-B14F-4D97-AF65-F5344CB8AC3E}">
        <p14:creationId xmlns:p14="http://schemas.microsoft.com/office/powerpoint/2010/main" val="1034521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Verifying that the Deleted FAOA Entry in PACS screen</a:t>
            </a:r>
            <a:endParaRPr lang="en-US" sz="4800" dirty="0"/>
          </a:p>
        </p:txBody>
      </p:sp>
      <p:sp>
        <p:nvSpPr>
          <p:cNvPr id="4" name="Text Placeholder 3"/>
          <p:cNvSpPr>
            <a:spLocks noGrp="1"/>
          </p:cNvSpPr>
          <p:nvPr>
            <p:ph type="body" sz="half" idx="15"/>
          </p:nvPr>
        </p:nvSpPr>
        <p:spPr>
          <a:xfrm>
            <a:off x="1699169" y="1725770"/>
            <a:ext cx="3729042" cy="4425647"/>
          </a:xfrm>
        </p:spPr>
        <p:txBody>
          <a:bodyPr>
            <a:normAutofit/>
          </a:bodyPr>
          <a:lstStyle/>
          <a:p>
            <a:pPr marL="342900" indent="-342900">
              <a:buAutoNum type="arabicPeriod"/>
            </a:pPr>
            <a:endParaRPr lang="en-US" sz="1600" dirty="0" smtClean="0"/>
          </a:p>
          <a:p>
            <a:pPr marL="342900" indent="-342900">
              <a:buAutoNum type="arabicPeriod"/>
            </a:pPr>
            <a:r>
              <a:rPr lang="en-US" sz="1600" dirty="0" smtClean="0"/>
              <a:t>Open </a:t>
            </a:r>
            <a:r>
              <a:rPr lang="en-US" sz="1600" dirty="0"/>
              <a:t>PACS (Person's Assignment Contracts Summary) screen and enter the faculty member's SWC ID or name. </a:t>
            </a:r>
          </a:p>
          <a:p>
            <a:pPr marL="342900" indent="-342900">
              <a:buAutoNum type="arabicPeriod"/>
            </a:pPr>
            <a:r>
              <a:rPr lang="en-US" sz="1600" dirty="0"/>
              <a:t> The screen will populate with all of the entered reassignment </a:t>
            </a:r>
            <a:r>
              <a:rPr lang="en-US" sz="1600" dirty="0" smtClean="0"/>
              <a:t>contracts related to the faculty member.  The </a:t>
            </a:r>
            <a:r>
              <a:rPr lang="en-US" sz="1600" dirty="0"/>
              <a:t>load period dates of the reassignments are shown on the screen. Based on those dates, you could </a:t>
            </a:r>
            <a:r>
              <a:rPr lang="en-US" sz="1600" dirty="0" smtClean="0"/>
              <a:t>verify that the assignment has been deleted</a:t>
            </a:r>
            <a:endParaRPr lang="en-US" dirty="0"/>
          </a:p>
        </p:txBody>
      </p:sp>
      <p:cxnSp>
        <p:nvCxnSpPr>
          <p:cNvPr id="11" name="Straight Connector 10"/>
          <p:cNvCxnSpPr/>
          <p:nvPr/>
        </p:nvCxnSpPr>
        <p:spPr>
          <a:xfrm>
            <a:off x="838200" y="1682375"/>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pic>
        <p:nvPicPr>
          <p:cNvPr id="6" name="Picture 5"/>
          <p:cNvPicPr>
            <a:picLocks noChangeAspect="1"/>
          </p:cNvPicPr>
          <p:nvPr/>
        </p:nvPicPr>
        <p:blipFill>
          <a:blip r:embed="rId2"/>
          <a:stretch>
            <a:fillRect/>
          </a:stretch>
        </p:blipFill>
        <p:spPr>
          <a:xfrm>
            <a:off x="5604293" y="2106623"/>
            <a:ext cx="4404231" cy="3091598"/>
          </a:xfrm>
          <a:prstGeom prst="rect">
            <a:avLst/>
          </a:prstGeom>
        </p:spPr>
      </p:pic>
    </p:spTree>
    <p:extLst>
      <p:ext uri="{BB962C8B-B14F-4D97-AF65-F5344CB8AC3E}">
        <p14:creationId xmlns:p14="http://schemas.microsoft.com/office/powerpoint/2010/main" val="2796609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44908" cy="1662967"/>
          </a:xfrm>
        </p:spPr>
        <p:txBody>
          <a:bodyPr>
            <a:normAutofit fontScale="90000"/>
          </a:bodyPr>
          <a:lstStyle/>
          <a:p>
            <a:pPr algn="ctr"/>
            <a:r>
              <a:rPr lang="en-US" dirty="0" smtClean="0"/>
              <a:t/>
            </a:r>
            <a:br>
              <a:rPr lang="en-US" dirty="0" smtClean="0"/>
            </a:br>
            <a:r>
              <a:rPr lang="en-US" dirty="0" smtClean="0"/>
              <a:t>Faculty Workload Reports </a:t>
            </a:r>
            <a:br>
              <a:rPr lang="en-US" dirty="0" smtClean="0"/>
            </a:br>
            <a:r>
              <a:rPr lang="en-US" dirty="0" smtClean="0"/>
              <a:t>(FWKL and FWLR screens)</a:t>
            </a:r>
            <a:endParaRPr lang="en-US" dirty="0"/>
          </a:p>
        </p:txBody>
      </p:sp>
      <p:sp>
        <p:nvSpPr>
          <p:cNvPr id="3" name="Content Placeholder 2"/>
          <p:cNvSpPr>
            <a:spLocks noGrp="1"/>
          </p:cNvSpPr>
          <p:nvPr>
            <p:ph idx="1"/>
          </p:nvPr>
        </p:nvSpPr>
        <p:spPr>
          <a:xfrm>
            <a:off x="1055077" y="2731477"/>
            <a:ext cx="10298723" cy="1441938"/>
          </a:xfrm>
        </p:spPr>
        <p:txBody>
          <a:bodyPr>
            <a:normAutofit/>
          </a:bodyPr>
          <a:lstStyle/>
          <a:p>
            <a:pPr marL="0" indent="0">
              <a:buNone/>
            </a:pPr>
            <a:r>
              <a:rPr lang="en-US" dirty="0"/>
              <a:t>Once reassignment entries have been made in FAOA, you can run any of the </a:t>
            </a:r>
            <a:r>
              <a:rPr lang="en-US" dirty="0" smtClean="0"/>
              <a:t>two </a:t>
            </a:r>
            <a:r>
              <a:rPr lang="en-US" dirty="0"/>
              <a:t>faculty workload </a:t>
            </a:r>
            <a:r>
              <a:rPr lang="en-US" dirty="0" smtClean="0"/>
              <a:t>reports (FWKL or FWLR) </a:t>
            </a:r>
            <a:r>
              <a:rPr lang="en-US" dirty="0"/>
              <a:t>to see the </a:t>
            </a:r>
            <a:r>
              <a:rPr lang="en-US" dirty="0" smtClean="0"/>
              <a:t>reassignments </a:t>
            </a:r>
            <a:r>
              <a:rPr lang="en-US" dirty="0"/>
              <a:t>on the overall faculty load.</a:t>
            </a:r>
          </a:p>
        </p:txBody>
      </p:sp>
      <p:cxnSp>
        <p:nvCxnSpPr>
          <p:cNvPr id="4" name="Straight Connector 3"/>
          <p:cNvCxnSpPr/>
          <p:nvPr/>
        </p:nvCxnSpPr>
        <p:spPr>
          <a:xfrm>
            <a:off x="817790" y="2356338"/>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69962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Reassign Time Contacts</a:t>
            </a:r>
            <a:endParaRPr lang="en-US" dirty="0"/>
          </a:p>
        </p:txBody>
      </p:sp>
      <p:sp>
        <p:nvSpPr>
          <p:cNvPr id="3" name="Content Placeholder 2"/>
          <p:cNvSpPr>
            <a:spLocks noGrp="1"/>
          </p:cNvSpPr>
          <p:nvPr>
            <p:ph idx="1"/>
          </p:nvPr>
        </p:nvSpPr>
        <p:spPr>
          <a:xfrm>
            <a:off x="1244692" y="1723939"/>
            <a:ext cx="10233800" cy="2074338"/>
          </a:xfrm>
        </p:spPr>
        <p:txBody>
          <a:bodyPr>
            <a:normAutofit fontScale="85000" lnSpcReduction="10000"/>
          </a:bodyPr>
          <a:lstStyle/>
          <a:p>
            <a:pPr marL="0" indent="0">
              <a:buNone/>
            </a:pPr>
            <a:r>
              <a:rPr lang="en-US" sz="3300" dirty="0" smtClean="0"/>
              <a:t>Brian Ebalo, Academic Services Supervisor, </a:t>
            </a:r>
            <a:r>
              <a:rPr lang="en-US" sz="3300" dirty="0" smtClean="0">
                <a:hlinkClick r:id="rId2"/>
              </a:rPr>
              <a:t>bebalo@swccd.edu</a:t>
            </a:r>
            <a:endParaRPr lang="en-US" sz="3300" dirty="0" smtClean="0"/>
          </a:p>
          <a:p>
            <a:pPr marL="0" indent="0">
              <a:buNone/>
            </a:pPr>
            <a:r>
              <a:rPr lang="en-US" sz="3300" dirty="0" smtClean="0"/>
              <a:t>Percival Concha, </a:t>
            </a:r>
            <a:r>
              <a:rPr lang="en-US" sz="3300" dirty="0" err="1" smtClean="0"/>
              <a:t>Instr</a:t>
            </a:r>
            <a:r>
              <a:rPr lang="en-US" sz="3300" dirty="0" smtClean="0"/>
              <a:t> Support </a:t>
            </a:r>
            <a:r>
              <a:rPr lang="en-US" sz="3300" dirty="0" err="1" smtClean="0"/>
              <a:t>Serv</a:t>
            </a:r>
            <a:r>
              <a:rPr lang="en-US" sz="3300" dirty="0" smtClean="0"/>
              <a:t> Specialist, </a:t>
            </a:r>
            <a:r>
              <a:rPr lang="en-US" sz="3300" dirty="0" smtClean="0">
                <a:hlinkClick r:id="rId3"/>
              </a:rPr>
              <a:t>pconcha@swccd.edu</a:t>
            </a:r>
            <a:endParaRPr lang="en-US" sz="3300" dirty="0" smtClean="0"/>
          </a:p>
          <a:p>
            <a:pPr marL="0" indent="0">
              <a:buNone/>
            </a:pPr>
            <a:r>
              <a:rPr lang="en-US" sz="3300" dirty="0" smtClean="0"/>
              <a:t>Bob </a:t>
            </a:r>
            <a:r>
              <a:rPr lang="en-US" sz="3300" dirty="0"/>
              <a:t>Stretch, Senior Programmer </a:t>
            </a:r>
            <a:r>
              <a:rPr lang="en-US" sz="3300" dirty="0" smtClean="0"/>
              <a:t>Analyst, </a:t>
            </a:r>
            <a:r>
              <a:rPr lang="en-US" sz="3300" u="sng" dirty="0" smtClean="0">
                <a:hlinkClick r:id="rId4"/>
              </a:rPr>
              <a:t>rs</a:t>
            </a:r>
            <a:r>
              <a:rPr lang="en-US" sz="3300" dirty="0" smtClean="0">
                <a:hlinkClick r:id="rId4"/>
              </a:rPr>
              <a:t>tretch@swccd.edu</a:t>
            </a:r>
            <a:endParaRPr lang="en-US" sz="3300" dirty="0" smtClean="0"/>
          </a:p>
          <a:p>
            <a:pPr marL="0" indent="0">
              <a:buNone/>
            </a:pPr>
            <a:r>
              <a:rPr lang="en-US" sz="3300" dirty="0" smtClean="0"/>
              <a:t>Efren </a:t>
            </a:r>
            <a:r>
              <a:rPr lang="en-US" sz="3300" dirty="0"/>
              <a:t>Barrera, </a:t>
            </a:r>
            <a:r>
              <a:rPr lang="en-US" sz="3300" dirty="0" smtClean="0"/>
              <a:t>HR Business </a:t>
            </a:r>
            <a:r>
              <a:rPr lang="en-US" sz="3300" dirty="0"/>
              <a:t>Systems </a:t>
            </a:r>
            <a:r>
              <a:rPr lang="en-US" sz="3300" dirty="0" smtClean="0"/>
              <a:t>Analyst, </a:t>
            </a:r>
            <a:r>
              <a:rPr lang="en-US" sz="3300" dirty="0" smtClean="0">
                <a:hlinkClick r:id="rId5"/>
              </a:rPr>
              <a:t>ebarrera@swccd.edu</a:t>
            </a:r>
            <a:endParaRPr lang="en-US" sz="3300" dirty="0" smtClean="0"/>
          </a:p>
          <a:p>
            <a:pPr marL="0" indent="0">
              <a:buNone/>
            </a:pPr>
            <a:endParaRPr lang="en-US" dirty="0"/>
          </a:p>
        </p:txBody>
      </p:sp>
      <p:cxnSp>
        <p:nvCxnSpPr>
          <p:cNvPr id="4" name="Straight Connector 3"/>
          <p:cNvCxnSpPr/>
          <p:nvPr/>
        </p:nvCxnSpPr>
        <p:spPr>
          <a:xfrm>
            <a:off x="838200" y="1454727"/>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61667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716" y="2667751"/>
            <a:ext cx="4348942" cy="1325563"/>
          </a:xfrm>
        </p:spPr>
        <p:txBody>
          <a:bodyPr/>
          <a:lstStyle/>
          <a:p>
            <a:r>
              <a:rPr lang="en-US" dirty="0" smtClean="0"/>
              <a:t>QUESTIONS?</a:t>
            </a:r>
            <a:endParaRPr lang="en-US" dirty="0"/>
          </a:p>
        </p:txBody>
      </p:sp>
    </p:spTree>
    <p:extLst>
      <p:ext uri="{BB962C8B-B14F-4D97-AF65-F5344CB8AC3E}">
        <p14:creationId xmlns:p14="http://schemas.microsoft.com/office/powerpoint/2010/main" val="1013647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&amp; Outcome</a:t>
            </a:r>
            <a:endParaRPr lang="en-US" dirty="0"/>
          </a:p>
        </p:txBody>
      </p:sp>
      <p:sp>
        <p:nvSpPr>
          <p:cNvPr id="3" name="Content Placeholder 2"/>
          <p:cNvSpPr>
            <a:spLocks noGrp="1"/>
          </p:cNvSpPr>
          <p:nvPr>
            <p:ph idx="1"/>
          </p:nvPr>
        </p:nvSpPr>
        <p:spPr/>
        <p:txBody>
          <a:bodyPr/>
          <a:lstStyle/>
          <a:p>
            <a:pPr marL="0" indent="0">
              <a:buClr>
                <a:schemeClr val="tx1"/>
              </a:buClr>
              <a:buNone/>
            </a:pPr>
            <a:r>
              <a:rPr lang="en-US" sz="2400" b="1" dirty="0" smtClean="0"/>
              <a:t> Purpose</a:t>
            </a:r>
            <a:r>
              <a:rPr lang="en-US" sz="2400" b="1" dirty="0"/>
              <a:t>:</a:t>
            </a:r>
          </a:p>
          <a:p>
            <a:pPr lvl="1">
              <a:buClr>
                <a:schemeClr val="tx1"/>
              </a:buClr>
              <a:buFont typeface="Wingdings" panose="05000000000000000000" pitchFamily="2" charset="2"/>
              <a:buChar char="§"/>
            </a:pPr>
            <a:r>
              <a:rPr lang="en-US" dirty="0"/>
              <a:t>To review the responsibilities and process of Faculty </a:t>
            </a:r>
            <a:r>
              <a:rPr lang="en-US" dirty="0" smtClean="0"/>
              <a:t>Reassign Time </a:t>
            </a:r>
            <a:r>
              <a:rPr lang="en-US" dirty="0"/>
              <a:t>with School/Center  Deans and/or administrative staff</a:t>
            </a:r>
            <a:r>
              <a:rPr lang="en-US" dirty="0" smtClean="0"/>
              <a:t>.</a:t>
            </a:r>
          </a:p>
          <a:p>
            <a:pPr marL="457200" lvl="1" indent="0">
              <a:buClr>
                <a:schemeClr val="tx1"/>
              </a:buClr>
              <a:buNone/>
            </a:pPr>
            <a:endParaRPr lang="en-US" dirty="0"/>
          </a:p>
          <a:p>
            <a:pPr marL="0" indent="0">
              <a:buClr>
                <a:schemeClr val="tx1"/>
              </a:buClr>
              <a:buNone/>
            </a:pPr>
            <a:r>
              <a:rPr lang="en-US" sz="2400" b="1" dirty="0" smtClean="0"/>
              <a:t> Outcome</a:t>
            </a:r>
            <a:r>
              <a:rPr lang="en-US" sz="2400" b="1" dirty="0"/>
              <a:t>:</a:t>
            </a:r>
          </a:p>
          <a:p>
            <a:pPr lvl="1">
              <a:buClr>
                <a:schemeClr val="tx1"/>
              </a:buClr>
              <a:buFont typeface="Wingdings" panose="05000000000000000000" pitchFamily="2" charset="2"/>
              <a:buChar char="§"/>
            </a:pPr>
            <a:r>
              <a:rPr lang="en-US" dirty="0"/>
              <a:t>To understand the elements which are needed to complete </a:t>
            </a:r>
            <a:r>
              <a:rPr lang="en-US" dirty="0" smtClean="0"/>
              <a:t>both contractual and non-contractual reassignment entries in the Colleague system.</a:t>
            </a:r>
            <a:endParaRPr lang="en-US" dirty="0"/>
          </a:p>
          <a:p>
            <a:pPr lvl="1">
              <a:buClr>
                <a:schemeClr val="tx1"/>
              </a:buClr>
              <a:buFont typeface="Wingdings" panose="05000000000000000000" pitchFamily="2" charset="2"/>
              <a:buChar char="§"/>
            </a:pPr>
            <a:r>
              <a:rPr lang="en-US" dirty="0"/>
              <a:t>To be familiar with the Faculty </a:t>
            </a:r>
            <a:r>
              <a:rPr lang="en-US" dirty="0" smtClean="0"/>
              <a:t>Organization Assignment </a:t>
            </a:r>
            <a:r>
              <a:rPr lang="en-US" dirty="0"/>
              <a:t>(</a:t>
            </a:r>
            <a:r>
              <a:rPr lang="en-US" dirty="0" smtClean="0"/>
              <a:t>FAOA) screen, its related fields, </a:t>
            </a:r>
            <a:r>
              <a:rPr lang="en-US" dirty="0"/>
              <a:t>and how to accurately complete the process.</a:t>
            </a:r>
          </a:p>
          <a:p>
            <a:pPr marL="0" indent="0">
              <a:buNone/>
            </a:pPr>
            <a:endParaRPr lang="en-US" dirty="0"/>
          </a:p>
        </p:txBody>
      </p:sp>
      <p:cxnSp>
        <p:nvCxnSpPr>
          <p:cNvPr id="4" name="Straight Connector 3"/>
          <p:cNvCxnSpPr/>
          <p:nvPr/>
        </p:nvCxnSpPr>
        <p:spPr>
          <a:xfrm>
            <a:off x="838200" y="1454727"/>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74153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&amp; Center Responsibilities</a:t>
            </a:r>
            <a:endParaRPr lang="en-US" dirty="0"/>
          </a:p>
        </p:txBody>
      </p:sp>
      <p:sp>
        <p:nvSpPr>
          <p:cNvPr id="3" name="Content Placeholder 2"/>
          <p:cNvSpPr>
            <a:spLocks noGrp="1"/>
          </p:cNvSpPr>
          <p:nvPr>
            <p:ph idx="1"/>
          </p:nvPr>
        </p:nvSpPr>
        <p:spPr>
          <a:xfrm>
            <a:off x="979100" y="1690688"/>
            <a:ext cx="10233800" cy="4351338"/>
          </a:xfrm>
        </p:spPr>
        <p:txBody>
          <a:bodyPr>
            <a:normAutofit fontScale="77500" lnSpcReduction="20000"/>
          </a:bodyPr>
          <a:lstStyle/>
          <a:p>
            <a:pPr marL="0" lvl="0" indent="0">
              <a:spcBef>
                <a:spcPts val="1660"/>
              </a:spcBef>
              <a:buClr>
                <a:srgbClr val="434343"/>
              </a:buClr>
              <a:buSzPts val="1800"/>
              <a:buNone/>
            </a:pPr>
            <a:r>
              <a:rPr lang="en-US" b="1" dirty="0" smtClean="0">
                <a:latin typeface="+mj-lt"/>
                <a:ea typeface="Arial" panose="020B0604020202020204" pitchFamily="34" charset="0"/>
                <a:cs typeface="Times New Roman" panose="02020603050405020304" pitchFamily="18" charset="0"/>
              </a:rPr>
              <a:t>Dean </a:t>
            </a:r>
          </a:p>
          <a:p>
            <a:pPr lvl="1">
              <a:spcBef>
                <a:spcPts val="1660"/>
              </a:spcBef>
              <a:buClr>
                <a:schemeClr val="tx1"/>
              </a:buClr>
              <a:buSzPts val="1800"/>
              <a:buFont typeface="Wingdings" panose="05000000000000000000" pitchFamily="2" charset="2"/>
              <a:buChar char="§"/>
            </a:pPr>
            <a:r>
              <a:rPr lang="en-US" sz="2800" spc="-5" dirty="0" smtClean="0">
                <a:latin typeface="+mj-lt"/>
                <a:ea typeface="Arial" panose="020B0604020202020204" pitchFamily="34" charset="0"/>
              </a:rPr>
              <a:t>Identify faculty participating in both contractual (RC) and non-contractual (RN) assignments for the term.</a:t>
            </a:r>
          </a:p>
          <a:p>
            <a:pPr lvl="1">
              <a:spcBef>
                <a:spcPts val="1660"/>
              </a:spcBef>
              <a:buClr>
                <a:schemeClr val="tx1"/>
              </a:buClr>
              <a:buSzPts val="1800"/>
              <a:buFont typeface="Wingdings" panose="05000000000000000000" pitchFamily="2" charset="2"/>
              <a:buChar char="§"/>
            </a:pPr>
            <a:r>
              <a:rPr lang="en-US" sz="2800" spc="-5" dirty="0" smtClean="0">
                <a:latin typeface="+mj-lt"/>
                <a:ea typeface="Arial" panose="020B0604020202020204" pitchFamily="34" charset="0"/>
              </a:rPr>
              <a:t>Plan and manage all contractual and non-contractual assignments and establish proper faculty assignment information.</a:t>
            </a:r>
          </a:p>
          <a:p>
            <a:pPr lvl="1">
              <a:spcBef>
                <a:spcPts val="1660"/>
              </a:spcBef>
              <a:buClr>
                <a:schemeClr val="tx1"/>
              </a:buClr>
              <a:buSzPts val="1800"/>
              <a:buFont typeface="Wingdings" panose="05000000000000000000" pitchFamily="2" charset="2"/>
              <a:buChar char="§"/>
            </a:pPr>
            <a:r>
              <a:rPr lang="en-US" sz="2800" spc="-5" dirty="0" smtClean="0">
                <a:latin typeface="+mj-lt"/>
                <a:ea typeface="Arial" panose="020B0604020202020204" pitchFamily="34" charset="0"/>
              </a:rPr>
              <a:t>Work with Administrative staff to ensure proper </a:t>
            </a:r>
            <a:r>
              <a:rPr lang="en-US" sz="2800" spc="-5" dirty="0">
                <a:ea typeface="Arial" panose="020B0604020202020204" pitchFamily="34" charset="0"/>
              </a:rPr>
              <a:t>faculty assignment information</a:t>
            </a:r>
            <a:r>
              <a:rPr lang="en-US" sz="2800" spc="-5" dirty="0" smtClean="0">
                <a:latin typeface="+mj-lt"/>
                <a:ea typeface="Arial" panose="020B0604020202020204" pitchFamily="34" charset="0"/>
              </a:rPr>
              <a:t>.</a:t>
            </a:r>
          </a:p>
          <a:p>
            <a:pPr marL="457200" lvl="1" indent="0">
              <a:spcBef>
                <a:spcPts val="1660"/>
              </a:spcBef>
              <a:buClr>
                <a:schemeClr val="tx1"/>
              </a:buClr>
              <a:buSzPts val="1800"/>
              <a:buNone/>
            </a:pPr>
            <a:endParaRPr lang="en-US" sz="2800" b="1" dirty="0" smtClean="0">
              <a:latin typeface="+mj-lt"/>
              <a:ea typeface="Arial" panose="020B0604020202020204" pitchFamily="34" charset="0"/>
              <a:cs typeface="Times New Roman" panose="02020603050405020304" pitchFamily="18" charset="0"/>
            </a:endParaRPr>
          </a:p>
          <a:p>
            <a:pPr marL="0" lvl="0" indent="0">
              <a:spcBef>
                <a:spcPts val="1660"/>
              </a:spcBef>
              <a:buClr>
                <a:srgbClr val="434343"/>
              </a:buClr>
              <a:buSzPts val="1800"/>
              <a:buNone/>
            </a:pPr>
            <a:r>
              <a:rPr lang="en-US" b="1" dirty="0" smtClean="0">
                <a:latin typeface="+mj-lt"/>
                <a:ea typeface="Arial" panose="020B0604020202020204" pitchFamily="34" charset="0"/>
                <a:cs typeface="Times New Roman" panose="02020603050405020304" pitchFamily="18" charset="0"/>
              </a:rPr>
              <a:t>Administrative</a:t>
            </a:r>
            <a:r>
              <a:rPr lang="en-US" b="1" spc="-25" dirty="0" smtClean="0">
                <a:latin typeface="+mj-lt"/>
                <a:ea typeface="Arial" panose="020B0604020202020204" pitchFamily="34" charset="0"/>
                <a:cs typeface="Times New Roman" panose="02020603050405020304" pitchFamily="18" charset="0"/>
              </a:rPr>
              <a:t> </a:t>
            </a:r>
            <a:r>
              <a:rPr lang="en-US" b="1" dirty="0" smtClean="0">
                <a:latin typeface="+mj-lt"/>
                <a:ea typeface="Arial" panose="020B0604020202020204" pitchFamily="34" charset="0"/>
                <a:cs typeface="Times New Roman" panose="02020603050405020304" pitchFamily="18" charset="0"/>
              </a:rPr>
              <a:t>Staff </a:t>
            </a:r>
          </a:p>
          <a:p>
            <a:pPr lvl="1">
              <a:spcBef>
                <a:spcPts val="1080"/>
              </a:spcBef>
              <a:buClr>
                <a:schemeClr val="tx1"/>
              </a:buClr>
              <a:buSzPts val="1800"/>
              <a:buFont typeface="Wingdings" panose="05000000000000000000" pitchFamily="2" charset="2"/>
              <a:buChar char="§"/>
            </a:pPr>
            <a:r>
              <a:rPr lang="en-US" sz="2800" spc="85" dirty="0" smtClean="0">
                <a:latin typeface="+mj-lt"/>
                <a:ea typeface="Arial" panose="020B0604020202020204" pitchFamily="34" charset="0"/>
              </a:rPr>
              <a:t>Work with Dean to </a:t>
            </a:r>
            <a:r>
              <a:rPr lang="en-US" sz="2800" b="1" u="sng" spc="85" dirty="0" smtClean="0">
                <a:latin typeface="+mj-lt"/>
                <a:ea typeface="Arial" panose="020B0604020202020204" pitchFamily="34" charset="0"/>
              </a:rPr>
              <a:t>verify</a:t>
            </a:r>
            <a:r>
              <a:rPr lang="en-US" sz="2800" spc="85" dirty="0" smtClean="0">
                <a:latin typeface="+mj-lt"/>
                <a:ea typeface="Arial" panose="020B0604020202020204" pitchFamily="34" charset="0"/>
              </a:rPr>
              <a:t> the accuracy of the faculty assignment and</a:t>
            </a:r>
            <a:br>
              <a:rPr lang="en-US" sz="2800" spc="85" dirty="0" smtClean="0">
                <a:latin typeface="+mj-lt"/>
                <a:ea typeface="Arial" panose="020B0604020202020204" pitchFamily="34" charset="0"/>
              </a:rPr>
            </a:br>
            <a:r>
              <a:rPr lang="en-US" sz="2800" spc="85" dirty="0" smtClean="0">
                <a:latin typeface="+mj-lt"/>
                <a:ea typeface="Arial" panose="020B0604020202020204" pitchFamily="34" charset="0"/>
              </a:rPr>
              <a:t>complete FAOA fields.</a:t>
            </a:r>
            <a:endParaRPr lang="en-US" sz="2800" spc="-5" dirty="0" smtClean="0">
              <a:latin typeface="+mj-lt"/>
              <a:ea typeface="Arial" panose="020B0604020202020204" pitchFamily="34" charset="0"/>
            </a:endParaRPr>
          </a:p>
          <a:p>
            <a:pPr lvl="1">
              <a:spcBef>
                <a:spcPts val="1080"/>
              </a:spcBef>
              <a:buClr>
                <a:schemeClr val="tx1"/>
              </a:buClr>
              <a:buSzPts val="1800"/>
              <a:buFont typeface="Wingdings" panose="05000000000000000000" pitchFamily="2" charset="2"/>
              <a:buChar char="§"/>
            </a:pPr>
            <a:r>
              <a:rPr lang="en-US" sz="2800" spc="65" dirty="0" smtClean="0">
                <a:latin typeface="+mj-lt"/>
                <a:ea typeface="Arial" panose="020B0604020202020204" pitchFamily="34" charset="0"/>
              </a:rPr>
              <a:t>Enter faculty assignments in FAOA (verify assignment information).</a:t>
            </a:r>
            <a:endParaRPr lang="en-US" sz="2800" spc="-5" dirty="0" smtClean="0">
              <a:latin typeface="+mj-lt"/>
              <a:ea typeface="Arial" panose="020B0604020202020204" pitchFamily="34" charset="0"/>
            </a:endParaRPr>
          </a:p>
          <a:p>
            <a:pPr marL="0" indent="0">
              <a:spcBef>
                <a:spcPts val="1080"/>
              </a:spcBef>
              <a:buClr>
                <a:schemeClr val="tx1"/>
              </a:buClr>
              <a:buSzPts val="1800"/>
              <a:buNone/>
            </a:pPr>
            <a:endParaRPr lang="en-US" sz="2100" spc="-5" dirty="0">
              <a:latin typeface="+mj-lt"/>
              <a:ea typeface="Arial" panose="020B0604020202020204" pitchFamily="34" charset="0"/>
            </a:endParaRPr>
          </a:p>
          <a:p>
            <a:pPr marL="0" indent="0">
              <a:buNone/>
            </a:pPr>
            <a:endParaRPr lang="en-US" dirty="0"/>
          </a:p>
        </p:txBody>
      </p:sp>
      <p:cxnSp>
        <p:nvCxnSpPr>
          <p:cNvPr id="5" name="Straight Connector 4"/>
          <p:cNvCxnSpPr/>
          <p:nvPr/>
        </p:nvCxnSpPr>
        <p:spPr>
          <a:xfrm>
            <a:off x="838200" y="1454727"/>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87951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8447" y="4522217"/>
            <a:ext cx="9942022" cy="1641490"/>
          </a:xfrm>
        </p:spPr>
        <p:txBody>
          <a:bodyPr>
            <a:noAutofit/>
          </a:bodyPr>
          <a:lstStyle/>
          <a:p>
            <a:r>
              <a:rPr lang="en-US" sz="5800" dirty="0" smtClean="0"/>
              <a:t>FAOA/ Reassignment Data </a:t>
            </a:r>
            <a:br>
              <a:rPr lang="en-US" sz="5800" dirty="0" smtClean="0"/>
            </a:br>
            <a:r>
              <a:rPr lang="en-US" sz="5800" dirty="0" smtClean="0"/>
              <a:t>Entry</a:t>
            </a:r>
            <a:endParaRPr lang="en-US" sz="5800" dirty="0"/>
          </a:p>
        </p:txBody>
      </p:sp>
      <p:cxnSp>
        <p:nvCxnSpPr>
          <p:cNvPr id="4" name="Straight Connector 3"/>
          <p:cNvCxnSpPr/>
          <p:nvPr/>
        </p:nvCxnSpPr>
        <p:spPr>
          <a:xfrm>
            <a:off x="738447" y="4522217"/>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46263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Before you start your entries…</a:t>
            </a:r>
            <a:endParaRPr lang="en-US" dirty="0"/>
          </a:p>
        </p:txBody>
      </p:sp>
      <p:sp>
        <p:nvSpPr>
          <p:cNvPr id="3" name="Content Placeholder 2"/>
          <p:cNvSpPr>
            <a:spLocks noGrp="1"/>
          </p:cNvSpPr>
          <p:nvPr>
            <p:ph sz="half" idx="1"/>
          </p:nvPr>
        </p:nvSpPr>
        <p:spPr>
          <a:xfrm>
            <a:off x="1018862" y="1875501"/>
            <a:ext cx="10334938" cy="3170325"/>
          </a:xfrm>
        </p:spPr>
        <p:txBody>
          <a:bodyPr>
            <a:normAutofit/>
          </a:bodyPr>
          <a:lstStyle/>
          <a:p>
            <a:r>
              <a:rPr lang="en-US" dirty="0" smtClean="0"/>
              <a:t>Campus Organization (school or program) in which the reassignment takes place.</a:t>
            </a:r>
          </a:p>
          <a:p>
            <a:r>
              <a:rPr lang="en-US" dirty="0" smtClean="0"/>
              <a:t>Faculty member’s SWC ID or full name.</a:t>
            </a:r>
          </a:p>
          <a:p>
            <a:r>
              <a:rPr lang="en-US" dirty="0" smtClean="0"/>
              <a:t>Role the faculty member will take in this reassignment</a:t>
            </a:r>
          </a:p>
          <a:p>
            <a:r>
              <a:rPr lang="en-US" dirty="0" smtClean="0"/>
              <a:t>The term with dates for reassignment </a:t>
            </a:r>
          </a:p>
          <a:p>
            <a:r>
              <a:rPr lang="en-US" dirty="0" smtClean="0"/>
              <a:t>The LHE value of this reassignment</a:t>
            </a:r>
            <a:endParaRPr lang="en-US" dirty="0"/>
          </a:p>
        </p:txBody>
      </p:sp>
      <p:cxnSp>
        <p:nvCxnSpPr>
          <p:cNvPr id="7" name="Straight Connector 6"/>
          <p:cNvCxnSpPr/>
          <p:nvPr/>
        </p:nvCxnSpPr>
        <p:spPr>
          <a:xfrm>
            <a:off x="838200" y="1454727"/>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02236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Organizations Defined</a:t>
            </a:r>
            <a:endParaRPr lang="en-US" dirty="0"/>
          </a:p>
        </p:txBody>
      </p:sp>
      <p:sp>
        <p:nvSpPr>
          <p:cNvPr id="3" name="Content Placeholder 2"/>
          <p:cNvSpPr>
            <a:spLocks noGrp="1"/>
          </p:cNvSpPr>
          <p:nvPr>
            <p:ph idx="1"/>
          </p:nvPr>
        </p:nvSpPr>
        <p:spPr>
          <a:xfrm>
            <a:off x="754655" y="1666413"/>
            <a:ext cx="10484152" cy="896476"/>
          </a:xfrm>
        </p:spPr>
        <p:txBody>
          <a:bodyPr>
            <a:normAutofit/>
          </a:bodyPr>
          <a:lstStyle/>
          <a:p>
            <a:pPr marL="0" indent="0">
              <a:buNone/>
            </a:pPr>
            <a:r>
              <a:rPr lang="en-US" sz="2400" dirty="0" smtClean="0"/>
              <a:t>Campus organizations are made up of two types of faculty reassign time: Contractual (</a:t>
            </a:r>
            <a:r>
              <a:rPr lang="en-US" sz="2400" b="1" dirty="0" smtClean="0"/>
              <a:t>RC</a:t>
            </a:r>
            <a:r>
              <a:rPr lang="en-US" sz="2400" dirty="0" smtClean="0"/>
              <a:t>) and Non-Contractual (</a:t>
            </a:r>
            <a:r>
              <a:rPr lang="en-US" sz="2400" b="1" dirty="0" smtClean="0"/>
              <a:t>RN</a:t>
            </a:r>
            <a:r>
              <a:rPr lang="en-US" sz="2400" dirty="0" smtClean="0"/>
              <a:t>) assignments.  </a:t>
            </a:r>
            <a:endParaRPr lang="en-US" sz="2400" dirty="0"/>
          </a:p>
        </p:txBody>
      </p:sp>
      <p:cxnSp>
        <p:nvCxnSpPr>
          <p:cNvPr id="4" name="Straight Connector 3"/>
          <p:cNvCxnSpPr/>
          <p:nvPr/>
        </p:nvCxnSpPr>
        <p:spPr>
          <a:xfrm>
            <a:off x="754655" y="1396538"/>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pic>
        <p:nvPicPr>
          <p:cNvPr id="7" name="Picture 6"/>
          <p:cNvPicPr>
            <a:picLocks noChangeAspect="1"/>
          </p:cNvPicPr>
          <p:nvPr/>
        </p:nvPicPr>
        <p:blipFill>
          <a:blip r:embed="rId2"/>
          <a:stretch>
            <a:fillRect/>
          </a:stretch>
        </p:blipFill>
        <p:spPr>
          <a:xfrm>
            <a:off x="1080654" y="2562889"/>
            <a:ext cx="9158363" cy="2487640"/>
          </a:xfrm>
          <a:prstGeom prst="rect">
            <a:avLst/>
          </a:prstGeom>
        </p:spPr>
      </p:pic>
      <p:sp>
        <p:nvSpPr>
          <p:cNvPr id="8" name="Content Placeholder 2"/>
          <p:cNvSpPr txBox="1">
            <a:spLocks/>
          </p:cNvSpPr>
          <p:nvPr/>
        </p:nvSpPr>
        <p:spPr>
          <a:xfrm>
            <a:off x="853924" y="5360035"/>
            <a:ext cx="10484152" cy="89647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The table above are examples of Campus Organizations of Contractual  and Non-Contractual reassign time.  Please refer to Faculty Reassign Hours Admin Tech Reference manual for all available campus organizations as of May 2020.</a:t>
            </a:r>
            <a:endParaRPr lang="en-US" dirty="0"/>
          </a:p>
        </p:txBody>
      </p:sp>
    </p:spTree>
    <p:extLst>
      <p:ext uri="{BB962C8B-B14F-4D97-AF65-F5344CB8AC3E}">
        <p14:creationId xmlns:p14="http://schemas.microsoft.com/office/powerpoint/2010/main" val="778152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07335"/>
            <a:ext cx="10515600" cy="1325563"/>
          </a:xfrm>
        </p:spPr>
        <p:txBody>
          <a:bodyPr/>
          <a:lstStyle/>
          <a:p>
            <a:r>
              <a:rPr lang="en-US" dirty="0" smtClean="0"/>
              <a:t>Campus Org: Assignment Type</a:t>
            </a:r>
            <a:endParaRPr lang="en-US" dirty="0"/>
          </a:p>
        </p:txBody>
      </p:sp>
      <p:sp>
        <p:nvSpPr>
          <p:cNvPr id="5" name="Content Placeholder 4"/>
          <p:cNvSpPr>
            <a:spLocks noGrp="1"/>
          </p:cNvSpPr>
          <p:nvPr>
            <p:ph idx="1"/>
          </p:nvPr>
        </p:nvSpPr>
        <p:spPr>
          <a:xfrm>
            <a:off x="846371" y="1517476"/>
            <a:ext cx="10233800" cy="884324"/>
          </a:xfrm>
        </p:spPr>
        <p:txBody>
          <a:bodyPr>
            <a:normAutofit fontScale="85000" lnSpcReduction="10000"/>
          </a:bodyPr>
          <a:lstStyle/>
          <a:p>
            <a:pPr marL="0" indent="0">
              <a:buNone/>
            </a:pPr>
            <a:r>
              <a:rPr lang="en-US" dirty="0"/>
              <a:t>T</a:t>
            </a:r>
            <a:r>
              <a:rPr lang="en-US" dirty="0" smtClean="0"/>
              <a:t>he </a:t>
            </a:r>
            <a:r>
              <a:rPr lang="en-US" dirty="0"/>
              <a:t>first </a:t>
            </a:r>
            <a:r>
              <a:rPr lang="en-US" dirty="0" smtClean="0"/>
              <a:t>prompt screen </a:t>
            </a:r>
            <a:r>
              <a:rPr lang="en-US" dirty="0"/>
              <a:t>will </a:t>
            </a:r>
            <a:r>
              <a:rPr lang="en-US" dirty="0" smtClean="0"/>
              <a:t>ask </a:t>
            </a:r>
            <a:r>
              <a:rPr lang="en-US" dirty="0"/>
              <a:t>for the Campus Organization this reassignment is associated with. The best way to find these codes is to use the search capacity. </a:t>
            </a:r>
          </a:p>
        </p:txBody>
      </p:sp>
      <p:cxnSp>
        <p:nvCxnSpPr>
          <p:cNvPr id="6" name="Straight Connector 5"/>
          <p:cNvCxnSpPr/>
          <p:nvPr/>
        </p:nvCxnSpPr>
        <p:spPr>
          <a:xfrm>
            <a:off x="796219" y="1305098"/>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8" name="Content Placeholder 4"/>
          <p:cNvSpPr txBox="1">
            <a:spLocks/>
          </p:cNvSpPr>
          <p:nvPr/>
        </p:nvSpPr>
        <p:spPr>
          <a:xfrm>
            <a:off x="1120000" y="5502621"/>
            <a:ext cx="10233800" cy="884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1" name="Content Placeholder 4"/>
          <p:cNvSpPr txBox="1">
            <a:spLocks/>
          </p:cNvSpPr>
          <p:nvPr/>
        </p:nvSpPr>
        <p:spPr>
          <a:xfrm>
            <a:off x="642016" y="3922477"/>
            <a:ext cx="10642509" cy="26781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If you know the five character campus organization ID, you can simply type it in. </a:t>
            </a:r>
          </a:p>
          <a:p>
            <a:r>
              <a:rPr lang="en-US" sz="2400" dirty="0" smtClean="0"/>
              <a:t>If </a:t>
            </a:r>
            <a:r>
              <a:rPr lang="en-US" sz="2400" dirty="0"/>
              <a:t>you do not know if this assignment is contractual or non-contractual, type in: </a:t>
            </a:r>
            <a:r>
              <a:rPr lang="en-US" sz="2400" b="1" dirty="0"/>
              <a:t>R… </a:t>
            </a:r>
            <a:r>
              <a:rPr lang="en-US" sz="2400" dirty="0"/>
              <a:t>to see the entire selection of reassignment </a:t>
            </a:r>
            <a:r>
              <a:rPr lang="en-US" sz="2400" dirty="0" smtClean="0"/>
              <a:t> </a:t>
            </a:r>
            <a:r>
              <a:rPr lang="en-US" sz="2400" dirty="0"/>
              <a:t>and make your </a:t>
            </a:r>
            <a:r>
              <a:rPr lang="en-US" sz="2400" dirty="0" smtClean="0"/>
              <a:t>selection. </a:t>
            </a:r>
            <a:endParaRPr lang="en-US" sz="2400" dirty="0"/>
          </a:p>
          <a:p>
            <a:r>
              <a:rPr lang="en-US" sz="2400" dirty="0" smtClean="0"/>
              <a:t>If you </a:t>
            </a:r>
            <a:r>
              <a:rPr lang="en-US" sz="2400" dirty="0"/>
              <a:t>know the type of assignment, type in </a:t>
            </a:r>
            <a:r>
              <a:rPr lang="en-US" sz="2400" b="1" dirty="0"/>
              <a:t>RC… </a:t>
            </a:r>
            <a:r>
              <a:rPr lang="en-US" sz="2400" dirty="0"/>
              <a:t>or </a:t>
            </a:r>
            <a:r>
              <a:rPr lang="en-US" sz="2400" b="1" dirty="0"/>
              <a:t>RN… </a:t>
            </a:r>
            <a:r>
              <a:rPr lang="en-US" sz="2400" dirty="0" smtClean="0"/>
              <a:t>if </a:t>
            </a:r>
            <a:r>
              <a:rPr lang="en-US" sz="2400" dirty="0"/>
              <a:t>the assignment is </a:t>
            </a:r>
            <a:r>
              <a:rPr lang="en-US" sz="2400" dirty="0" smtClean="0"/>
              <a:t>contractual (RC) </a:t>
            </a:r>
            <a:r>
              <a:rPr lang="en-US" sz="2400" dirty="0"/>
              <a:t>or </a:t>
            </a:r>
            <a:r>
              <a:rPr lang="en-US" sz="2400" dirty="0" smtClean="0"/>
              <a:t>non-contractual (RN). </a:t>
            </a:r>
            <a:r>
              <a:rPr lang="en-US" sz="2400" dirty="0"/>
              <a:t>You will see a </a:t>
            </a:r>
            <a:r>
              <a:rPr lang="en-US" sz="2400" dirty="0" smtClean="0"/>
              <a:t>shorter </a:t>
            </a:r>
            <a:r>
              <a:rPr lang="en-US" sz="2400" dirty="0"/>
              <a:t>list to choose from. </a:t>
            </a:r>
          </a:p>
        </p:txBody>
      </p:sp>
      <p:pic>
        <p:nvPicPr>
          <p:cNvPr id="12" name="Picture 11"/>
          <p:cNvPicPr>
            <a:picLocks noChangeAspect="1"/>
          </p:cNvPicPr>
          <p:nvPr/>
        </p:nvPicPr>
        <p:blipFill>
          <a:blip r:embed="rId2"/>
          <a:stretch>
            <a:fillRect/>
          </a:stretch>
        </p:blipFill>
        <p:spPr>
          <a:xfrm>
            <a:off x="2674478" y="2291153"/>
            <a:ext cx="6577586" cy="1551384"/>
          </a:xfrm>
          <a:prstGeom prst="rect">
            <a:avLst/>
          </a:prstGeom>
        </p:spPr>
      </p:pic>
    </p:spTree>
    <p:extLst>
      <p:ext uri="{BB962C8B-B14F-4D97-AF65-F5344CB8AC3E}">
        <p14:creationId xmlns:p14="http://schemas.microsoft.com/office/powerpoint/2010/main" val="663021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847" y="3615401"/>
            <a:ext cx="10515600" cy="1322359"/>
          </a:xfrm>
        </p:spPr>
        <p:txBody>
          <a:bodyPr>
            <a:normAutofit/>
          </a:bodyPr>
          <a:lstStyle/>
          <a:p>
            <a:r>
              <a:rPr lang="en-US" sz="7200" dirty="0" smtClean="0"/>
              <a:t>Fields of FAOA Screen</a:t>
            </a:r>
            <a:endParaRPr lang="en-US" sz="7200" dirty="0"/>
          </a:p>
        </p:txBody>
      </p:sp>
      <p:sp>
        <p:nvSpPr>
          <p:cNvPr id="3" name="Text Placeholder 2"/>
          <p:cNvSpPr>
            <a:spLocks noGrp="1"/>
          </p:cNvSpPr>
          <p:nvPr>
            <p:ph type="body" sz="half" idx="2"/>
          </p:nvPr>
        </p:nvSpPr>
        <p:spPr>
          <a:xfrm>
            <a:off x="780011" y="5004788"/>
            <a:ext cx="10514012" cy="440048"/>
          </a:xfrm>
        </p:spPr>
        <p:txBody>
          <a:bodyPr>
            <a:normAutofit fontScale="92500" lnSpcReduction="20000"/>
          </a:bodyPr>
          <a:lstStyle/>
          <a:p>
            <a:r>
              <a:rPr lang="en-US" sz="3200" dirty="0" smtClean="0"/>
              <a:t>A Process Overview</a:t>
            </a:r>
            <a:endParaRPr lang="en-US" sz="3200" dirty="0"/>
          </a:p>
        </p:txBody>
      </p:sp>
      <p:cxnSp>
        <p:nvCxnSpPr>
          <p:cNvPr id="4" name="Straight Connector 3"/>
          <p:cNvCxnSpPr/>
          <p:nvPr/>
        </p:nvCxnSpPr>
        <p:spPr>
          <a:xfrm>
            <a:off x="780011" y="4846413"/>
            <a:ext cx="10334105"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95200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4349</TotalTime>
  <Words>1392</Words>
  <Application>Microsoft Office PowerPoint</Application>
  <PresentationFormat>Widescreen</PresentationFormat>
  <Paragraphs>108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Corbel</vt:lpstr>
      <vt:lpstr>Times New Roman</vt:lpstr>
      <vt:lpstr>Wingdings</vt:lpstr>
      <vt:lpstr>Depth</vt:lpstr>
      <vt:lpstr>Workshop #3: Reassign Time  for FT Faculty only</vt:lpstr>
      <vt:lpstr>Agenda</vt:lpstr>
      <vt:lpstr>Purpose &amp; Outcome</vt:lpstr>
      <vt:lpstr>Schools &amp; Center Responsibilities</vt:lpstr>
      <vt:lpstr>FAOA/ Reassignment Data  Entry</vt:lpstr>
      <vt:lpstr>Before you start your entries…</vt:lpstr>
      <vt:lpstr>Campus Organizations Defined</vt:lpstr>
      <vt:lpstr>Campus Org: Assignment Type</vt:lpstr>
      <vt:lpstr>Fields of FAOA Screen</vt:lpstr>
      <vt:lpstr>FAOA Fields Explained</vt:lpstr>
      <vt:lpstr>A. Start Date</vt:lpstr>
      <vt:lpstr>B. End Date</vt:lpstr>
      <vt:lpstr>C. Load</vt:lpstr>
      <vt:lpstr>D. Role</vt:lpstr>
      <vt:lpstr>E. Contr (Contract) Type</vt:lpstr>
      <vt:lpstr>F. Position</vt:lpstr>
      <vt:lpstr>G. Contr (Contract) No.</vt:lpstr>
      <vt:lpstr>H. Load Period</vt:lpstr>
      <vt:lpstr>I. Contact Hrs (Hours)</vt:lpstr>
      <vt:lpstr>J. Measure</vt:lpstr>
      <vt:lpstr>K. Comments</vt:lpstr>
      <vt:lpstr>Timeout for Review</vt:lpstr>
      <vt:lpstr>Modifying Saved FAOA Entries</vt:lpstr>
      <vt:lpstr>Deleting an Erroneous FAOA Entry</vt:lpstr>
      <vt:lpstr>Deleting FAOA Entry in FAOA screen</vt:lpstr>
      <vt:lpstr>Verifying that the Deleted FAOA Entry in PACS screen</vt:lpstr>
      <vt:lpstr> Faculty Workload Reports  (FWKL and FWLR screens)</vt:lpstr>
      <vt:lpstr>Reassign Time Contacts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#3: Reassign Time</dc:title>
  <dc:creator>Brian Ebalo</dc:creator>
  <cp:lastModifiedBy>Brian Ebalo</cp:lastModifiedBy>
  <cp:revision>35</cp:revision>
  <cp:lastPrinted>2020-11-30T16:00:25Z</cp:lastPrinted>
  <dcterms:created xsi:type="dcterms:W3CDTF">2020-11-30T04:15:47Z</dcterms:created>
  <dcterms:modified xsi:type="dcterms:W3CDTF">2020-12-03T18:08:44Z</dcterms:modified>
</cp:coreProperties>
</file>