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73" r:id="rId2"/>
    <p:sldId id="270" r:id="rId3"/>
    <p:sldId id="259" r:id="rId4"/>
    <p:sldId id="257" r:id="rId5"/>
    <p:sldId id="284" r:id="rId6"/>
    <p:sldId id="287" r:id="rId7"/>
    <p:sldId id="285" r:id="rId8"/>
    <p:sldId id="267" r:id="rId9"/>
    <p:sldId id="260" r:id="rId10"/>
    <p:sldId id="276" r:id="rId11"/>
    <p:sldId id="271" r:id="rId12"/>
    <p:sldId id="290" r:id="rId13"/>
    <p:sldId id="274" r:id="rId14"/>
    <p:sldId id="288" r:id="rId15"/>
    <p:sldId id="29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A2BF"/>
    <a:srgbClr val="35A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57" autoAdjust="0"/>
    <p:restoredTop sz="84136" autoAdjust="0"/>
  </p:normalViewPr>
  <p:slideViewPr>
    <p:cSldViewPr>
      <p:cViewPr varScale="1">
        <p:scale>
          <a:sx n="96" d="100"/>
          <a:sy n="96" d="100"/>
        </p:scale>
        <p:origin x="21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66DEF5-0542-4C9A-9B12-4F20770275B9}" type="datetimeFigureOut">
              <a:rPr lang="en-US" smtClean="0"/>
              <a:t>11/22/2022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D18A40-DBC8-4296-BE63-A9FEF240504C}" type="slidenum">
              <a:rPr lang="en-US" smtClean="0"/>
              <a:t>‹#›</a:t>
            </a:fld>
            <a:endParaRPr lang="en-US"/>
          </a:p>
        </p:txBody>
      </p:sp>
    </p:spTree>
    <p:extLst>
      <p:ext uri="{BB962C8B-B14F-4D97-AF65-F5344CB8AC3E}">
        <p14:creationId xmlns:p14="http://schemas.microsoft.com/office/powerpoint/2010/main" val="1496220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D18A40-DBC8-4296-BE63-A9FEF240504C}" type="slidenum">
              <a:rPr lang="en-US" smtClean="0"/>
              <a:t>4</a:t>
            </a:fld>
            <a:endParaRPr lang="en-US"/>
          </a:p>
        </p:txBody>
      </p:sp>
    </p:spTree>
    <p:extLst>
      <p:ext uri="{BB962C8B-B14F-4D97-AF65-F5344CB8AC3E}">
        <p14:creationId xmlns:p14="http://schemas.microsoft.com/office/powerpoint/2010/main" val="3862723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D18A40-DBC8-4296-BE63-A9FEF240504C}" type="slidenum">
              <a:rPr lang="en-US" smtClean="0"/>
              <a:t>5</a:t>
            </a:fld>
            <a:endParaRPr lang="en-US"/>
          </a:p>
        </p:txBody>
      </p:sp>
    </p:spTree>
    <p:extLst>
      <p:ext uri="{BB962C8B-B14F-4D97-AF65-F5344CB8AC3E}">
        <p14:creationId xmlns:p14="http://schemas.microsoft.com/office/powerpoint/2010/main" val="999466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D18A40-DBC8-4296-BE63-A9FEF240504C}" type="slidenum">
              <a:rPr lang="en-US" smtClean="0"/>
              <a:t>6</a:t>
            </a:fld>
            <a:endParaRPr lang="en-US"/>
          </a:p>
        </p:txBody>
      </p:sp>
    </p:spTree>
    <p:extLst>
      <p:ext uri="{BB962C8B-B14F-4D97-AF65-F5344CB8AC3E}">
        <p14:creationId xmlns:p14="http://schemas.microsoft.com/office/powerpoint/2010/main" val="951291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D18A40-DBC8-4296-BE63-A9FEF240504C}" type="slidenum">
              <a:rPr lang="en-US" smtClean="0"/>
              <a:t>7</a:t>
            </a:fld>
            <a:endParaRPr lang="en-US"/>
          </a:p>
        </p:txBody>
      </p:sp>
    </p:spTree>
    <p:extLst>
      <p:ext uri="{BB962C8B-B14F-4D97-AF65-F5344CB8AC3E}">
        <p14:creationId xmlns:p14="http://schemas.microsoft.com/office/powerpoint/2010/main" val="2817905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D18A40-DBC8-4296-BE63-A9FEF240504C}" type="slidenum">
              <a:rPr lang="en-US" smtClean="0"/>
              <a:t>8</a:t>
            </a:fld>
            <a:endParaRPr lang="en-US"/>
          </a:p>
        </p:txBody>
      </p:sp>
    </p:spTree>
    <p:extLst>
      <p:ext uri="{BB962C8B-B14F-4D97-AF65-F5344CB8AC3E}">
        <p14:creationId xmlns:p14="http://schemas.microsoft.com/office/powerpoint/2010/main" val="1393812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D18A40-DBC8-4296-BE63-A9FEF240504C}" type="slidenum">
              <a:rPr lang="en-US" smtClean="0"/>
              <a:t>11</a:t>
            </a:fld>
            <a:endParaRPr lang="en-US"/>
          </a:p>
        </p:txBody>
      </p:sp>
    </p:spTree>
    <p:extLst>
      <p:ext uri="{BB962C8B-B14F-4D97-AF65-F5344CB8AC3E}">
        <p14:creationId xmlns:p14="http://schemas.microsoft.com/office/powerpoint/2010/main" val="552322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D18A40-DBC8-4296-BE63-A9FEF240504C}" type="slidenum">
              <a:rPr lang="en-US" smtClean="0"/>
              <a:t>12</a:t>
            </a:fld>
            <a:endParaRPr lang="en-US"/>
          </a:p>
        </p:txBody>
      </p:sp>
    </p:spTree>
    <p:extLst>
      <p:ext uri="{BB962C8B-B14F-4D97-AF65-F5344CB8AC3E}">
        <p14:creationId xmlns:p14="http://schemas.microsoft.com/office/powerpoint/2010/main" val="2799891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D18A40-DBC8-4296-BE63-A9FEF240504C}" type="slidenum">
              <a:rPr lang="en-US" smtClean="0"/>
              <a:t>14</a:t>
            </a:fld>
            <a:endParaRPr lang="en-US"/>
          </a:p>
        </p:txBody>
      </p:sp>
    </p:spTree>
    <p:extLst>
      <p:ext uri="{BB962C8B-B14F-4D97-AF65-F5344CB8AC3E}">
        <p14:creationId xmlns:p14="http://schemas.microsoft.com/office/powerpoint/2010/main" val="29937013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8C6C6C7-003A-4072-95ED-444B476B5CF8}" type="datetimeFigureOut">
              <a:rPr lang="en-US" smtClean="0"/>
              <a:t>11/22/2022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D7D8F85-58AC-4C5D-8FF7-13855D00E7D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C6C6C7-003A-4072-95ED-444B476B5CF8}"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D8F85-58AC-4C5D-8FF7-13855D00E7D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C6C6C7-003A-4072-95ED-444B476B5CF8}"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D8F85-58AC-4C5D-8FF7-13855D00E7D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C6C6C7-003A-4072-95ED-444B476B5CF8}"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D8F85-58AC-4C5D-8FF7-13855D00E7D6}"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8C6C6C7-003A-4072-95ED-444B476B5CF8}"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D8F85-58AC-4C5D-8FF7-13855D00E7D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8C6C6C7-003A-4072-95ED-444B476B5CF8}"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D8F85-58AC-4C5D-8FF7-13855D00E7D6}"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8C6C6C7-003A-4072-95ED-444B476B5CF8}" type="datetimeFigureOut">
              <a:rPr lang="en-US" smtClean="0"/>
              <a:t>11/22/2022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7D8F85-58AC-4C5D-8FF7-13855D00E7D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8C6C6C7-003A-4072-95ED-444B476B5CF8}" type="datetimeFigureOut">
              <a:rPr lang="en-US" smtClean="0"/>
              <a:t>11/22/2022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7D8F85-58AC-4C5D-8FF7-13855D00E7D6}"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6C6C7-003A-4072-95ED-444B476B5CF8}" type="datetimeFigureOut">
              <a:rPr lang="en-US" smtClean="0"/>
              <a:t>11/22/2022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7D8F85-58AC-4C5D-8FF7-13855D00E7D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8C6C6C7-003A-4072-95ED-444B476B5CF8}"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D8F85-58AC-4C5D-8FF7-13855D00E7D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8C6C6C7-003A-4072-95ED-444B476B5CF8}" type="datetimeFigureOut">
              <a:rPr lang="en-US" smtClean="0"/>
              <a:t>11/22/2022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D7D8F85-58AC-4C5D-8FF7-13855D00E7D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8C6C6C7-003A-4072-95ED-444B476B5CF8}" type="datetimeFigureOut">
              <a:rPr lang="en-US" smtClean="0"/>
              <a:t>11/22/2022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D7D8F85-58AC-4C5D-8FF7-13855D00E7D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freepngimg.com/png/85354-text-question-blog-questions-logo-any"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mailto:aflores@swccd.edu"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swccd.edu/index.aspx?page=268" TargetMode="External"/><Relationship Id="rId1" Type="http://schemas.openxmlformats.org/officeDocument/2006/relationships/slideLayout" Target="../slideLayouts/slideLayout2.xml"/><Relationship Id="rId4" Type="http://schemas.openxmlformats.org/officeDocument/2006/relationships/hyperlink" Target="https://www.swccd.edu/administration/institutional-program-review/index.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wccd.edu/administration/institutional-research-and-planning/data-dashboard" TargetMode="External"/><Relationship Id="rId7" Type="http://schemas.openxmlformats.org/officeDocument/2006/relationships/hyperlink" Target="https://www.swccd.edu/administration/institutional-research-and-planning/student-learning-outcomes-slo/_files/2021-islo-geslo-repor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calpassplus.org/LaunchBoard/Student-Success-Metrics.aspx" TargetMode="External"/><Relationship Id="rId5" Type="http://schemas.openxmlformats.org/officeDocument/2006/relationships/hyperlink" Target="https://datamart.cccco.edu/datamart.aspx" TargetMode="External"/><Relationship Id="rId4" Type="http://schemas.openxmlformats.org/officeDocument/2006/relationships/hyperlink" Target="https://www.swccd.edu/administration/institutional-research-and-planning/data-dashboards.aspx"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DA484-C85B-4BFC-9CAD-284F159C8FA5}"/>
              </a:ext>
            </a:extLst>
          </p:cNvPr>
          <p:cNvSpPr>
            <a:spLocks noGrp="1"/>
          </p:cNvSpPr>
          <p:nvPr>
            <p:ph type="ctrTitle"/>
          </p:nvPr>
        </p:nvSpPr>
        <p:spPr>
          <a:xfrm>
            <a:off x="25548" y="1066800"/>
            <a:ext cx="8661252" cy="1740023"/>
          </a:xfrm>
        </p:spPr>
        <p:txBody>
          <a:bodyPr>
            <a:normAutofit fontScale="90000"/>
          </a:bodyPr>
          <a:lstStyle/>
          <a:p>
            <a:r>
              <a:rPr lang="en-US" dirty="0"/>
              <a:t>Institutional Program Review (PR) Training: Comprehensive</a:t>
            </a:r>
          </a:p>
        </p:txBody>
      </p:sp>
      <p:sp>
        <p:nvSpPr>
          <p:cNvPr id="3" name="Subtitle 2">
            <a:extLst>
              <a:ext uri="{FF2B5EF4-FFF2-40B4-BE49-F238E27FC236}">
                <a16:creationId xmlns:a16="http://schemas.microsoft.com/office/drawing/2014/main" id="{60587361-E07C-4991-8CA0-FE26A67C8B35}"/>
              </a:ext>
            </a:extLst>
          </p:cNvPr>
          <p:cNvSpPr>
            <a:spLocks noGrp="1"/>
          </p:cNvSpPr>
          <p:nvPr>
            <p:ph type="subTitle" idx="1"/>
          </p:nvPr>
        </p:nvSpPr>
        <p:spPr>
          <a:xfrm>
            <a:off x="762000" y="3089430"/>
            <a:ext cx="7924800" cy="1549882"/>
          </a:xfrm>
        </p:spPr>
        <p:txBody>
          <a:bodyPr>
            <a:normAutofit/>
          </a:bodyPr>
          <a:lstStyle/>
          <a:p>
            <a:r>
              <a:rPr lang="en-US" sz="2000" dirty="0"/>
              <a:t>Dr. Tanya Haddad, Professor &amp; Academic Senate Vice President</a:t>
            </a:r>
          </a:p>
          <a:p>
            <a:r>
              <a:rPr lang="en-US" sz="2000" dirty="0"/>
              <a:t>Anna Flores, Research &amp; Planning Coordinator</a:t>
            </a:r>
          </a:p>
          <a:p>
            <a:r>
              <a:rPr lang="en-US" sz="2000" dirty="0"/>
              <a:t>Briana </a:t>
            </a:r>
            <a:r>
              <a:rPr lang="en-US" sz="2000" dirty="0" err="1"/>
              <a:t>Todhunter</a:t>
            </a:r>
            <a:r>
              <a:rPr lang="en-US" sz="2000" dirty="0"/>
              <a:t>, Principal Research Analyst</a:t>
            </a:r>
          </a:p>
          <a:p>
            <a:r>
              <a:rPr lang="en-US" sz="2000" dirty="0"/>
              <a:t>Office of Institutional Research &amp; Planning</a:t>
            </a:r>
          </a:p>
        </p:txBody>
      </p:sp>
    </p:spTree>
    <p:extLst>
      <p:ext uri="{BB962C8B-B14F-4D97-AF65-F5344CB8AC3E}">
        <p14:creationId xmlns:p14="http://schemas.microsoft.com/office/powerpoint/2010/main" val="2706360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BCC3A7-6BD4-3914-7A4C-72563380866E}"/>
              </a:ext>
            </a:extLst>
          </p:cNvPr>
          <p:cNvSpPr>
            <a:spLocks noGrp="1"/>
          </p:cNvSpPr>
          <p:nvPr>
            <p:ph idx="1"/>
          </p:nvPr>
        </p:nvSpPr>
        <p:spPr>
          <a:xfrm>
            <a:off x="228600" y="1295400"/>
            <a:ext cx="8458200" cy="4678363"/>
          </a:xfrm>
        </p:spPr>
        <p:txBody>
          <a:bodyPr>
            <a:normAutofit fontScale="77500" lnSpcReduction="20000"/>
          </a:bodyPr>
          <a:lstStyle/>
          <a:p>
            <a:r>
              <a:rPr lang="en-US" u="sng" dirty="0">
                <a:solidFill>
                  <a:schemeClr val="bg2">
                    <a:lumMod val="50000"/>
                  </a:schemeClr>
                </a:solidFill>
              </a:rPr>
              <a:t>Section 1</a:t>
            </a:r>
            <a:r>
              <a:rPr lang="en-US" dirty="0">
                <a:solidFill>
                  <a:schemeClr val="bg2">
                    <a:lumMod val="50000"/>
                  </a:schemeClr>
                </a:solidFill>
              </a:rPr>
              <a:t>: Goals/Activities</a:t>
            </a:r>
          </a:p>
          <a:p>
            <a:endParaRPr lang="en-US" sz="200" dirty="0">
              <a:solidFill>
                <a:schemeClr val="bg2">
                  <a:lumMod val="50000"/>
                </a:schemeClr>
              </a:solidFill>
            </a:endParaRPr>
          </a:p>
          <a:p>
            <a:pPr lvl="1"/>
            <a:r>
              <a:rPr lang="en-US" dirty="0">
                <a:solidFill>
                  <a:schemeClr val="tx1">
                    <a:lumMod val="95000"/>
                    <a:lumOff val="5000"/>
                  </a:schemeClr>
                </a:solidFill>
              </a:rPr>
              <a:t>Goals: Create or modify existing ones</a:t>
            </a:r>
          </a:p>
          <a:p>
            <a:pPr lvl="2"/>
            <a:r>
              <a:rPr lang="en-US" sz="1900" dirty="0">
                <a:solidFill>
                  <a:srgbClr val="2DA2BF"/>
                </a:solidFill>
              </a:rPr>
              <a:t>Describe the goal set to improve the program’s effectiveness and quality, while connecting to an overall institutional goal</a:t>
            </a:r>
          </a:p>
          <a:p>
            <a:pPr lvl="2"/>
            <a:endParaRPr lang="en-US" sz="1200" dirty="0">
              <a:solidFill>
                <a:srgbClr val="2DA2BF"/>
              </a:solidFill>
            </a:endParaRPr>
          </a:p>
          <a:p>
            <a:pPr lvl="1"/>
            <a:r>
              <a:rPr lang="en-US" dirty="0">
                <a:solidFill>
                  <a:schemeClr val="tx1">
                    <a:lumMod val="95000"/>
                    <a:lumOff val="5000"/>
                  </a:schemeClr>
                </a:solidFill>
              </a:rPr>
              <a:t>Activity: Create or modify how to accomplish your goal</a:t>
            </a:r>
          </a:p>
          <a:p>
            <a:pPr lvl="2"/>
            <a:r>
              <a:rPr lang="en-US" sz="1900" dirty="0">
                <a:solidFill>
                  <a:srgbClr val="2DA2BF"/>
                </a:solidFill>
              </a:rPr>
              <a:t>Use research data, SLO/PSLO data, studies, or analysis to justify how the activity will accomplish the goal</a:t>
            </a:r>
          </a:p>
          <a:p>
            <a:pPr lvl="1"/>
            <a:r>
              <a:rPr lang="en-US" dirty="0">
                <a:solidFill>
                  <a:schemeClr val="tx1">
                    <a:lumMod val="95000"/>
                    <a:lumOff val="5000"/>
                  </a:schemeClr>
                </a:solidFill>
              </a:rPr>
              <a:t>Determine how your activity will be assessed</a:t>
            </a:r>
          </a:p>
          <a:p>
            <a:pPr lvl="2"/>
            <a:endParaRPr lang="en-US" sz="1200" dirty="0">
              <a:solidFill>
                <a:schemeClr val="bg2">
                  <a:lumMod val="50000"/>
                </a:schemeClr>
              </a:solidFill>
            </a:endParaRPr>
          </a:p>
          <a:p>
            <a:r>
              <a:rPr lang="en-US" u="sng" dirty="0">
                <a:solidFill>
                  <a:schemeClr val="bg2">
                    <a:lumMod val="50000"/>
                  </a:schemeClr>
                </a:solidFill>
              </a:rPr>
              <a:t>Section 2</a:t>
            </a:r>
            <a:r>
              <a:rPr lang="en-US" dirty="0">
                <a:solidFill>
                  <a:schemeClr val="bg2">
                    <a:lumMod val="50000"/>
                  </a:schemeClr>
                </a:solidFill>
              </a:rPr>
              <a:t>: Request resources if needed for your goal</a:t>
            </a:r>
          </a:p>
          <a:p>
            <a:endParaRPr lang="en-US" sz="200" dirty="0">
              <a:solidFill>
                <a:schemeClr val="bg2">
                  <a:lumMod val="50000"/>
                </a:schemeClr>
              </a:solidFill>
            </a:endParaRPr>
          </a:p>
          <a:p>
            <a:pPr lvl="1"/>
            <a:r>
              <a:rPr lang="en-US" dirty="0">
                <a:solidFill>
                  <a:schemeClr val="tx1">
                    <a:lumMod val="95000"/>
                    <a:lumOff val="5000"/>
                  </a:schemeClr>
                </a:solidFill>
              </a:rPr>
              <a:t>Resource requests require a rationale that clearly demonstrates how the resource is needed to reach the associated goal and describes the expected outcome/improvement of acquiring the resource</a:t>
            </a:r>
          </a:p>
          <a:p>
            <a:pPr marL="393192" lvl="1" indent="0">
              <a:buNone/>
            </a:pPr>
            <a:endParaRPr lang="en-US" sz="500" dirty="0">
              <a:solidFill>
                <a:schemeClr val="tx1">
                  <a:lumMod val="95000"/>
                  <a:lumOff val="5000"/>
                </a:schemeClr>
              </a:solidFill>
            </a:endParaRPr>
          </a:p>
          <a:p>
            <a:pPr lvl="1"/>
            <a:r>
              <a:rPr lang="en-US" sz="300" dirty="0">
                <a:solidFill>
                  <a:schemeClr val="tx1">
                    <a:lumMod val="95000"/>
                    <a:lumOff val="5000"/>
                  </a:schemeClr>
                </a:solidFill>
              </a:rPr>
              <a:t> </a:t>
            </a:r>
          </a:p>
          <a:p>
            <a:pPr lvl="1"/>
            <a:r>
              <a:rPr lang="en-US" dirty="0">
                <a:solidFill>
                  <a:schemeClr val="tx1">
                    <a:lumMod val="95000"/>
                    <a:lumOff val="5000"/>
                  </a:schemeClr>
                </a:solidFill>
              </a:rPr>
              <a:t>Incorporating data to support the rationale is preferred</a:t>
            </a:r>
          </a:p>
          <a:p>
            <a:pPr lvl="1"/>
            <a:endParaRPr lang="en-US" sz="900" dirty="0">
              <a:solidFill>
                <a:schemeClr val="tx1">
                  <a:lumMod val="95000"/>
                  <a:lumOff val="5000"/>
                </a:schemeClr>
              </a:solidFill>
            </a:endParaRPr>
          </a:p>
          <a:p>
            <a:pPr lvl="1"/>
            <a:r>
              <a:rPr lang="en-US" dirty="0">
                <a:solidFill>
                  <a:schemeClr val="tx1">
                    <a:lumMod val="95000"/>
                    <a:lumOff val="5000"/>
                  </a:schemeClr>
                </a:solidFill>
              </a:rPr>
              <a:t>Cost estimates must be included in a resource request (ex: PDF copies of written quote, online cart, or other documentation).</a:t>
            </a:r>
          </a:p>
        </p:txBody>
      </p:sp>
      <p:sp>
        <p:nvSpPr>
          <p:cNvPr id="3" name="Title 2">
            <a:extLst>
              <a:ext uri="{FF2B5EF4-FFF2-40B4-BE49-F238E27FC236}">
                <a16:creationId xmlns:a16="http://schemas.microsoft.com/office/drawing/2014/main" id="{76D21219-4946-C692-1A49-2B0FD3FD26AC}"/>
              </a:ext>
            </a:extLst>
          </p:cNvPr>
          <p:cNvSpPr>
            <a:spLocks noGrp="1"/>
          </p:cNvSpPr>
          <p:nvPr>
            <p:ph type="title"/>
          </p:nvPr>
        </p:nvSpPr>
        <p:spPr/>
        <p:txBody>
          <a:bodyPr>
            <a:normAutofit/>
          </a:bodyPr>
          <a:lstStyle/>
          <a:p>
            <a:r>
              <a:rPr lang="en-US" dirty="0"/>
              <a:t>Program Review Goal-Setting</a:t>
            </a:r>
          </a:p>
        </p:txBody>
      </p:sp>
    </p:spTree>
    <p:extLst>
      <p:ext uri="{BB962C8B-B14F-4D97-AF65-F5344CB8AC3E}">
        <p14:creationId xmlns:p14="http://schemas.microsoft.com/office/powerpoint/2010/main" val="48008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Effect transition="in" filter="fade">
                                      <p:cBhvr>
                                        <p:cTn id="49" dur="1000"/>
                                        <p:tgtEl>
                                          <p:spTgt spid="2">
                                            <p:txEl>
                                              <p:pRg st="9" end="9"/>
                                            </p:txEl>
                                          </p:spTgt>
                                        </p:tgtEl>
                                      </p:cBhvr>
                                    </p:animEffect>
                                    <p:anim calcmode="lin" valueType="num">
                                      <p:cBhvr>
                                        <p:cTn id="50"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11" end="11"/>
                                            </p:txEl>
                                          </p:spTgt>
                                        </p:tgtEl>
                                        <p:attrNameLst>
                                          <p:attrName>style.visibility</p:attrName>
                                        </p:attrNameLst>
                                      </p:cBhvr>
                                      <p:to>
                                        <p:strVal val="visible"/>
                                      </p:to>
                                    </p:set>
                                    <p:animEffect transition="in" filter="fade">
                                      <p:cBhvr>
                                        <p:cTn id="56" dur="1000"/>
                                        <p:tgtEl>
                                          <p:spTgt spid="2">
                                            <p:txEl>
                                              <p:pRg st="11" end="11"/>
                                            </p:txEl>
                                          </p:spTgt>
                                        </p:tgtEl>
                                      </p:cBhvr>
                                    </p:animEffect>
                                    <p:anim calcmode="lin" valueType="num">
                                      <p:cBhvr>
                                        <p:cTn id="57"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13" end="13"/>
                                            </p:txEl>
                                          </p:spTgt>
                                        </p:tgtEl>
                                        <p:attrNameLst>
                                          <p:attrName>style.visibility</p:attrName>
                                        </p:attrNameLst>
                                      </p:cBhvr>
                                      <p:to>
                                        <p:strVal val="visible"/>
                                      </p:to>
                                    </p:set>
                                    <p:animEffect transition="in" filter="fade">
                                      <p:cBhvr>
                                        <p:cTn id="63" dur="1000"/>
                                        <p:tgtEl>
                                          <p:spTgt spid="2">
                                            <p:txEl>
                                              <p:pRg st="13" end="13"/>
                                            </p:txEl>
                                          </p:spTgt>
                                        </p:tgtEl>
                                      </p:cBhvr>
                                    </p:animEffect>
                                    <p:anim calcmode="lin" valueType="num">
                                      <p:cBhvr>
                                        <p:cTn id="64"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14" end="14"/>
                                            </p:txEl>
                                          </p:spTgt>
                                        </p:tgtEl>
                                        <p:attrNameLst>
                                          <p:attrName>style.visibility</p:attrName>
                                        </p:attrNameLst>
                                      </p:cBhvr>
                                      <p:to>
                                        <p:strVal val="visible"/>
                                      </p:to>
                                    </p:set>
                                    <p:animEffect transition="in" filter="fade">
                                      <p:cBhvr>
                                        <p:cTn id="70" dur="1000"/>
                                        <p:tgtEl>
                                          <p:spTgt spid="2">
                                            <p:txEl>
                                              <p:pRg st="14" end="14"/>
                                            </p:txEl>
                                          </p:spTgt>
                                        </p:tgtEl>
                                      </p:cBhvr>
                                    </p:animEffect>
                                    <p:anim calcmode="lin" valueType="num">
                                      <p:cBhvr>
                                        <p:cTn id="71"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
                                            <p:txEl>
                                              <p:pRg st="16" end="16"/>
                                            </p:txEl>
                                          </p:spTgt>
                                        </p:tgtEl>
                                        <p:attrNameLst>
                                          <p:attrName>style.visibility</p:attrName>
                                        </p:attrNameLst>
                                      </p:cBhvr>
                                      <p:to>
                                        <p:strVal val="visible"/>
                                      </p:to>
                                    </p:set>
                                    <p:animEffect transition="in" filter="fade">
                                      <p:cBhvr>
                                        <p:cTn id="77" dur="1000"/>
                                        <p:tgtEl>
                                          <p:spTgt spid="2">
                                            <p:txEl>
                                              <p:pRg st="16" end="16"/>
                                            </p:txEl>
                                          </p:spTgt>
                                        </p:tgtEl>
                                      </p:cBhvr>
                                    </p:animEffect>
                                    <p:anim calcmode="lin" valueType="num">
                                      <p:cBhvr>
                                        <p:cTn id="78"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383" y="1371600"/>
            <a:ext cx="8229600" cy="4572000"/>
          </a:xfrm>
        </p:spPr>
        <p:txBody>
          <a:bodyPr>
            <a:noAutofit/>
          </a:bodyPr>
          <a:lstStyle/>
          <a:p>
            <a:r>
              <a:rPr lang="en-US" sz="1600" b="1" dirty="0">
                <a:solidFill>
                  <a:schemeClr val="accent1"/>
                </a:solidFill>
              </a:rPr>
              <a:t>Goal: </a:t>
            </a:r>
            <a:r>
              <a:rPr lang="en-US" sz="1600" dirty="0"/>
              <a:t>Redesign classrooms to eliminate equity gaps</a:t>
            </a:r>
          </a:p>
          <a:p>
            <a:endParaRPr lang="en-US" sz="200" dirty="0"/>
          </a:p>
          <a:p>
            <a:r>
              <a:rPr lang="en-US" sz="1600" b="1" dirty="0">
                <a:solidFill>
                  <a:schemeClr val="accent1"/>
                </a:solidFill>
              </a:rPr>
              <a:t>Activity:</a:t>
            </a:r>
            <a:r>
              <a:rPr lang="en-US" sz="1600" dirty="0"/>
              <a:t> By Fall 2023 create 360-degree whiteboard classrooms</a:t>
            </a:r>
          </a:p>
          <a:p>
            <a:endParaRPr lang="en-US" sz="200" dirty="0"/>
          </a:p>
          <a:p>
            <a:r>
              <a:rPr lang="en-US" sz="1600" b="1" dirty="0">
                <a:solidFill>
                  <a:schemeClr val="accent1"/>
                </a:solidFill>
              </a:rPr>
              <a:t>Activity Explanation/Justification: </a:t>
            </a:r>
            <a:r>
              <a:rPr lang="en-US" sz="1600" dirty="0"/>
              <a:t>A review of the 2022 PSLO data shows performance gaps in Black or African American, Hispanic, Asian, and Two or more races.  These categories indicate an overall “low to no proficiency” ranging from 20-43%. These performance gaps show inequity within the classroom. These equity gaps can be closed by creating 360-degree whiteboard classrooms, allowing for more student interactions with the instructor being the “guide on the side” instead of the “sage on the stage” in the front of the class. Studies of classrooms which allow students to work in groups on the vertical wall surfaces show increase in equitable practices, students participating more equitably within the classroom, increased student interaction with the course material and more student discussion. </a:t>
            </a:r>
          </a:p>
          <a:p>
            <a:endParaRPr lang="en-US" sz="200" dirty="0"/>
          </a:p>
          <a:p>
            <a:r>
              <a:rPr lang="en-US" sz="1600" b="1" dirty="0">
                <a:solidFill>
                  <a:schemeClr val="accent1"/>
                </a:solidFill>
              </a:rPr>
              <a:t>Activity Assessment: </a:t>
            </a:r>
            <a:r>
              <a:rPr lang="en-US" sz="1600" dirty="0"/>
              <a:t>This activity will be assessed in the Spring of 2024 through collection and study of changes in equity gaps with PSLO data.</a:t>
            </a:r>
          </a:p>
        </p:txBody>
      </p:sp>
      <p:sp>
        <p:nvSpPr>
          <p:cNvPr id="2" name="Title 1"/>
          <p:cNvSpPr>
            <a:spLocks noGrp="1"/>
          </p:cNvSpPr>
          <p:nvPr>
            <p:ph type="title"/>
          </p:nvPr>
        </p:nvSpPr>
        <p:spPr>
          <a:xfrm>
            <a:off x="457200" y="228600"/>
            <a:ext cx="8229600" cy="1143000"/>
          </a:xfrm>
        </p:spPr>
        <p:txBody>
          <a:bodyPr>
            <a:normAutofit/>
          </a:bodyPr>
          <a:lstStyle/>
          <a:p>
            <a:r>
              <a:rPr lang="en-US" sz="3600" dirty="0"/>
              <a:t>Goal &amp; Activity Example (Actual)</a:t>
            </a:r>
          </a:p>
        </p:txBody>
      </p:sp>
    </p:spTree>
    <p:extLst>
      <p:ext uri="{BB962C8B-B14F-4D97-AF65-F5344CB8AC3E}">
        <p14:creationId xmlns:p14="http://schemas.microsoft.com/office/powerpoint/2010/main" val="2536701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229600" cy="4572000"/>
          </a:xfrm>
        </p:spPr>
        <p:txBody>
          <a:bodyPr>
            <a:noAutofit/>
          </a:bodyPr>
          <a:lstStyle/>
          <a:p>
            <a:r>
              <a:rPr lang="en-US" sz="1600" b="1" dirty="0">
                <a:solidFill>
                  <a:schemeClr val="accent1"/>
                </a:solidFill>
              </a:rPr>
              <a:t>Resource Rationale: </a:t>
            </a:r>
            <a:r>
              <a:rPr lang="en-US" sz="1600" dirty="0"/>
              <a:t>A review of the 2022 PSLO data shows performance gaps in Black or African American, Hispanic, Asian, and Two or more races.  These categories indicate an overall “low to no proficiency” ranging from 20-43%. In a study on work surfaces’ impact on math learning, </a:t>
            </a:r>
            <a:r>
              <a:rPr lang="en-US" sz="1600" dirty="0" err="1"/>
              <a:t>Liljedahl</a:t>
            </a:r>
            <a:r>
              <a:rPr lang="en-US" sz="1600" dirty="0"/>
              <a:t> found whiteboards promoted better engagement &amp; math thinking than the use of paper &amp; pencil.  His research documented the following about student behaviors using whiteboards: Students are more eager to start the task and began discussing and writing sooner, they are more likely to participate, discuss, and interact to transfer knowledge, and students are more likely to persist through challenges.  Because written work shows non-linearity that reflects the thinking process and because it is easy to erase, students are willing to take risks &amp; errors are not a big deal... </a:t>
            </a:r>
          </a:p>
          <a:p>
            <a:pPr lvl="1"/>
            <a:r>
              <a:rPr lang="en-US" sz="1400" dirty="0"/>
              <a:t>Source: https://accelerationproject.org/Blog/360-degree-whiteboards-an-equity-strategy-to-improve-outcomes-in-precalculus.</a:t>
            </a:r>
          </a:p>
          <a:p>
            <a:endParaRPr lang="en-US" sz="400" dirty="0"/>
          </a:p>
          <a:p>
            <a:r>
              <a:rPr lang="en-US" sz="1600" b="1" dirty="0">
                <a:solidFill>
                  <a:schemeClr val="accent1"/>
                </a:solidFill>
              </a:rPr>
              <a:t>Cost: </a:t>
            </a:r>
            <a:r>
              <a:rPr lang="en-US" sz="1600" dirty="0"/>
              <a:t>$25,500 (Cost Estimate Attached)</a:t>
            </a:r>
          </a:p>
          <a:p>
            <a:endParaRPr lang="en-US" sz="800" dirty="0"/>
          </a:p>
          <a:p>
            <a:pPr marL="109728" indent="0" algn="ctr">
              <a:buNone/>
            </a:pPr>
            <a:r>
              <a:rPr lang="en-US" sz="1600" i="1" dirty="0"/>
              <a:t>Note: This is an actual Program Review submitted and funded in 2022.</a:t>
            </a:r>
          </a:p>
        </p:txBody>
      </p:sp>
      <p:sp>
        <p:nvSpPr>
          <p:cNvPr id="2" name="Title 1"/>
          <p:cNvSpPr>
            <a:spLocks noGrp="1"/>
          </p:cNvSpPr>
          <p:nvPr>
            <p:ph type="title"/>
          </p:nvPr>
        </p:nvSpPr>
        <p:spPr>
          <a:xfrm>
            <a:off x="457200" y="228600"/>
            <a:ext cx="8229600" cy="1143000"/>
          </a:xfrm>
        </p:spPr>
        <p:txBody>
          <a:bodyPr>
            <a:normAutofit/>
          </a:bodyPr>
          <a:lstStyle/>
          <a:p>
            <a:r>
              <a:rPr lang="en-US" sz="3600" dirty="0"/>
              <a:t>Resource Request Example</a:t>
            </a:r>
          </a:p>
        </p:txBody>
      </p:sp>
    </p:spTree>
    <p:extLst>
      <p:ext uri="{BB962C8B-B14F-4D97-AF65-F5344CB8AC3E}">
        <p14:creationId xmlns:p14="http://schemas.microsoft.com/office/powerpoint/2010/main" val="200247140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18AD3A4-288B-4042-AD87-506300D2E720}"/>
              </a:ext>
            </a:extLst>
          </p:cNvPr>
          <p:cNvPicPr>
            <a:picLocks noChangeAspect="1"/>
          </p:cNvPicPr>
          <p:nvPr/>
        </p:nvPicPr>
        <p:blipFill>
          <a:blip r:embed="rId2"/>
          <a:stretch>
            <a:fillRect/>
          </a:stretch>
        </p:blipFill>
        <p:spPr>
          <a:xfrm>
            <a:off x="1676882" y="0"/>
            <a:ext cx="5790236" cy="6858000"/>
          </a:xfrm>
          <a:prstGeom prst="rect">
            <a:avLst/>
          </a:prstGeom>
        </p:spPr>
      </p:pic>
    </p:spTree>
    <p:extLst>
      <p:ext uri="{BB962C8B-B14F-4D97-AF65-F5344CB8AC3E}">
        <p14:creationId xmlns:p14="http://schemas.microsoft.com/office/powerpoint/2010/main" val="1263317450"/>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8064" y="2019300"/>
            <a:ext cx="8098736" cy="4953000"/>
          </a:xfrm>
        </p:spPr>
        <p:txBody>
          <a:bodyPr>
            <a:noAutofit/>
          </a:bodyPr>
          <a:lstStyle/>
          <a:p>
            <a:r>
              <a:rPr lang="en-US" sz="2000" dirty="0"/>
              <a:t>Located in: My SWC – &gt; Campus Apps</a:t>
            </a:r>
          </a:p>
          <a:p>
            <a:endParaRPr lang="en-US" sz="2000" dirty="0"/>
          </a:p>
          <a:p>
            <a:endParaRPr lang="en-US" sz="2000" dirty="0"/>
          </a:p>
          <a:p>
            <a:endParaRPr lang="en-US" sz="2000" dirty="0"/>
          </a:p>
          <a:p>
            <a:endParaRPr lang="en-US" sz="2000" dirty="0"/>
          </a:p>
          <a:p>
            <a:endParaRPr lang="en-US" sz="2000" dirty="0"/>
          </a:p>
          <a:p>
            <a:pPr marL="109728" indent="0">
              <a:buNone/>
            </a:pPr>
            <a:endParaRPr lang="en-US" sz="2000" dirty="0"/>
          </a:p>
          <a:p>
            <a:pPr marL="109728" indent="0">
              <a:buNone/>
            </a:pPr>
            <a:endParaRPr lang="en-US" sz="2000" b="1" dirty="0">
              <a:solidFill>
                <a:schemeClr val="accent1"/>
              </a:solidFill>
            </a:endParaRPr>
          </a:p>
        </p:txBody>
      </p:sp>
      <p:sp>
        <p:nvSpPr>
          <p:cNvPr id="2" name="Title 1"/>
          <p:cNvSpPr>
            <a:spLocks noGrp="1"/>
          </p:cNvSpPr>
          <p:nvPr>
            <p:ph type="title"/>
          </p:nvPr>
        </p:nvSpPr>
        <p:spPr/>
        <p:txBody>
          <a:bodyPr>
            <a:noAutofit/>
          </a:bodyPr>
          <a:lstStyle/>
          <a:p>
            <a:r>
              <a:rPr lang="en-US" sz="3600" dirty="0"/>
              <a:t>Program Review App</a:t>
            </a:r>
            <a:endParaRPr lang="en-US" sz="3400" dirty="0"/>
          </a:p>
        </p:txBody>
      </p:sp>
      <p:pic>
        <p:nvPicPr>
          <p:cNvPr id="4" name="Picture 3">
            <a:extLst>
              <a:ext uri="{FF2B5EF4-FFF2-40B4-BE49-F238E27FC236}">
                <a16:creationId xmlns:a16="http://schemas.microsoft.com/office/drawing/2014/main" id="{BEC6B5F5-7D06-4D52-A9DC-E0BA7CBF27E1}"/>
              </a:ext>
            </a:extLst>
          </p:cNvPr>
          <p:cNvPicPr>
            <a:picLocks noChangeAspect="1"/>
          </p:cNvPicPr>
          <p:nvPr/>
        </p:nvPicPr>
        <p:blipFill>
          <a:blip r:embed="rId3"/>
          <a:stretch>
            <a:fillRect/>
          </a:stretch>
        </p:blipFill>
        <p:spPr>
          <a:xfrm>
            <a:off x="2514600" y="2743200"/>
            <a:ext cx="2519140" cy="2438400"/>
          </a:xfrm>
          <a:prstGeom prst="rect">
            <a:avLst/>
          </a:prstGeom>
        </p:spPr>
      </p:pic>
    </p:spTree>
    <p:extLst>
      <p:ext uri="{BB962C8B-B14F-4D97-AF65-F5344CB8AC3E}">
        <p14:creationId xmlns:p14="http://schemas.microsoft.com/office/powerpoint/2010/main" val="3714564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F16BE8-8582-4AB6-BB68-D1A4C60FA55B}"/>
              </a:ext>
            </a:extLst>
          </p:cNvPr>
          <p:cNvSpPr>
            <a:spLocks noGrp="1"/>
          </p:cNvSpPr>
          <p:nvPr>
            <p:ph type="title"/>
          </p:nvPr>
        </p:nvSpPr>
        <p:spPr>
          <a:xfrm>
            <a:off x="457200" y="274638"/>
            <a:ext cx="8153400" cy="1143000"/>
          </a:xfrm>
        </p:spPr>
        <p:txBody>
          <a:bodyPr/>
          <a:lstStyle/>
          <a:p>
            <a:pPr algn="ctr"/>
            <a:r>
              <a:rPr lang="en-US" dirty="0"/>
              <a:t>Thank you!</a:t>
            </a:r>
          </a:p>
        </p:txBody>
      </p:sp>
      <p:pic>
        <p:nvPicPr>
          <p:cNvPr id="5" name="Picture 4" descr="A picture containing logo&#10;&#10;Description automatically generated">
            <a:extLst>
              <a:ext uri="{FF2B5EF4-FFF2-40B4-BE49-F238E27FC236}">
                <a16:creationId xmlns:a16="http://schemas.microsoft.com/office/drawing/2014/main" id="{C2A19286-6557-48D7-8747-EF06547FC85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48000" y="1394447"/>
            <a:ext cx="3200400" cy="2304725"/>
          </a:xfrm>
          <a:prstGeom prst="rect">
            <a:avLst/>
          </a:prstGeom>
        </p:spPr>
      </p:pic>
      <p:sp>
        <p:nvSpPr>
          <p:cNvPr id="6" name="TextBox 5">
            <a:extLst>
              <a:ext uri="{FF2B5EF4-FFF2-40B4-BE49-F238E27FC236}">
                <a16:creationId xmlns:a16="http://schemas.microsoft.com/office/drawing/2014/main" id="{CB9E9206-3AED-46B1-A1CE-2E8B37FFD41E}"/>
              </a:ext>
            </a:extLst>
          </p:cNvPr>
          <p:cNvSpPr txBox="1"/>
          <p:nvPr/>
        </p:nvSpPr>
        <p:spPr>
          <a:xfrm>
            <a:off x="2133600" y="4038600"/>
            <a:ext cx="6212784" cy="1754326"/>
          </a:xfrm>
          <a:prstGeom prst="rect">
            <a:avLst/>
          </a:prstGeom>
          <a:noFill/>
        </p:spPr>
        <p:txBody>
          <a:bodyPr wrap="square">
            <a:spAutoFit/>
          </a:bodyPr>
          <a:lstStyle/>
          <a:p>
            <a:r>
              <a:rPr lang="en-US" sz="3600" b="1" dirty="0">
                <a:solidFill>
                  <a:schemeClr val="tx2"/>
                </a:solidFill>
                <a:effectLst>
                  <a:outerShdw blurRad="31750" dist="25400" dir="5400000" algn="tl" rotWithShape="0">
                    <a:srgbClr val="000000">
                      <a:alpha val="25000"/>
                    </a:srgbClr>
                  </a:outerShdw>
                </a:effectLst>
                <a:latin typeface="+mj-lt"/>
                <a:ea typeface="+mj-ea"/>
                <a:cs typeface="+mj-cs"/>
              </a:rPr>
              <a:t>Contact Anna Flores</a:t>
            </a:r>
          </a:p>
          <a:p>
            <a:r>
              <a:rPr lang="en-US" sz="3600" b="1" dirty="0">
                <a:solidFill>
                  <a:schemeClr val="tx2"/>
                </a:solidFill>
                <a:effectLst>
                  <a:outerShdw blurRad="31750" dist="25400" dir="5400000" algn="tl" rotWithShape="0">
                    <a:srgbClr val="000000">
                      <a:alpha val="25000"/>
                    </a:srgbClr>
                  </a:outerShdw>
                </a:effectLst>
                <a:latin typeface="+mj-lt"/>
                <a:ea typeface="+mj-ea"/>
                <a:cs typeface="+mj-cs"/>
              </a:rPr>
              <a:t>Email: </a:t>
            </a:r>
            <a:r>
              <a:rPr lang="en-US" sz="3600" b="1" dirty="0">
                <a:solidFill>
                  <a:schemeClr val="tx2"/>
                </a:solidFill>
                <a:effectLst>
                  <a:outerShdw blurRad="31750" dist="25400" dir="5400000" algn="tl" rotWithShape="0">
                    <a:srgbClr val="000000">
                      <a:alpha val="25000"/>
                    </a:srgbClr>
                  </a:outerShdw>
                </a:effectLst>
                <a:latin typeface="+mj-lt"/>
                <a:ea typeface="+mj-ea"/>
                <a:cs typeface="+mj-cs"/>
                <a:hlinkClick r:id="rId4"/>
              </a:rPr>
              <a:t>aflores@swccd.edu</a:t>
            </a:r>
            <a:endParaRPr lang="en-US" sz="3600" b="1" dirty="0">
              <a:solidFill>
                <a:schemeClr val="tx2"/>
              </a:solidFill>
              <a:effectLst>
                <a:outerShdw blurRad="31750" dist="25400" dir="5400000" algn="tl" rotWithShape="0">
                  <a:srgbClr val="000000">
                    <a:alpha val="25000"/>
                  </a:srgbClr>
                </a:outerShdw>
              </a:effectLst>
              <a:latin typeface="+mj-lt"/>
              <a:ea typeface="+mj-ea"/>
              <a:cs typeface="+mj-cs"/>
            </a:endParaRPr>
          </a:p>
          <a:p>
            <a:r>
              <a:rPr lang="en-US" sz="3600" b="1" dirty="0">
                <a:solidFill>
                  <a:schemeClr val="tx2"/>
                </a:solidFill>
                <a:effectLst>
                  <a:outerShdw blurRad="31750" dist="25400" dir="5400000" algn="tl" rotWithShape="0">
                    <a:srgbClr val="000000">
                      <a:alpha val="25000"/>
                    </a:srgbClr>
                  </a:outerShdw>
                </a:effectLst>
                <a:latin typeface="+mj-lt"/>
                <a:ea typeface="+mj-ea"/>
                <a:cs typeface="+mj-cs"/>
              </a:rPr>
              <a:t>Phone: 619-216-6615</a:t>
            </a:r>
            <a:endParaRPr lang="en-US" sz="1400" dirty="0"/>
          </a:p>
        </p:txBody>
      </p:sp>
    </p:spTree>
    <p:extLst>
      <p:ext uri="{BB962C8B-B14F-4D97-AF65-F5344CB8AC3E}">
        <p14:creationId xmlns:p14="http://schemas.microsoft.com/office/powerpoint/2010/main" val="2656429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458200" cy="4525963"/>
          </a:xfrm>
        </p:spPr>
        <p:txBody>
          <a:bodyPr>
            <a:normAutofit/>
          </a:bodyPr>
          <a:lstStyle/>
          <a:p>
            <a:r>
              <a:rPr lang="en-US" sz="2600" dirty="0"/>
              <a:t>Communicate the Timeline for Completion</a:t>
            </a:r>
          </a:p>
          <a:p>
            <a:r>
              <a:rPr lang="en-US" sz="2600" dirty="0"/>
              <a:t>Discuss the Purpose of Program Review</a:t>
            </a:r>
          </a:p>
          <a:p>
            <a:r>
              <a:rPr lang="en-US" sz="2600" dirty="0"/>
              <a:t>Provide Data Sources </a:t>
            </a:r>
          </a:p>
          <a:p>
            <a:r>
              <a:rPr lang="en-US" sz="2600" dirty="0"/>
              <a:t>PR Application Training</a:t>
            </a:r>
          </a:p>
        </p:txBody>
      </p:sp>
      <p:sp>
        <p:nvSpPr>
          <p:cNvPr id="2" name="Title 1"/>
          <p:cNvSpPr>
            <a:spLocks noGrp="1"/>
          </p:cNvSpPr>
          <p:nvPr>
            <p:ph type="title"/>
          </p:nvPr>
        </p:nvSpPr>
        <p:spPr/>
        <p:txBody>
          <a:bodyPr/>
          <a:lstStyle/>
          <a:p>
            <a:r>
              <a:rPr lang="en-US" dirty="0"/>
              <a:t>Our Objectives</a:t>
            </a:r>
          </a:p>
        </p:txBody>
      </p:sp>
      <p:pic>
        <p:nvPicPr>
          <p:cNvPr id="1028" name="Picture 4" descr="Objectives | Sustainable Environment Online">
            <a:extLst>
              <a:ext uri="{FF2B5EF4-FFF2-40B4-BE49-F238E27FC236}">
                <a16:creationId xmlns:a16="http://schemas.microsoft.com/office/drawing/2014/main" id="{A047D4D9-3CAD-4473-A2F6-D833896B77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50520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4708477"/>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82000" cy="4483291"/>
          </a:xfrm>
        </p:spPr>
        <p:txBody>
          <a:bodyPr/>
          <a:lstStyle/>
          <a:p>
            <a:r>
              <a:rPr lang="en-US" dirty="0"/>
              <a:t>Program Review is Required Every Year</a:t>
            </a:r>
          </a:p>
          <a:p>
            <a:endParaRPr lang="en-US" sz="1400" dirty="0"/>
          </a:p>
          <a:p>
            <a:r>
              <a:rPr lang="en-US" dirty="0"/>
              <a:t>Every 4 Years a “Comprehensive” Review is completed</a:t>
            </a:r>
          </a:p>
          <a:p>
            <a:endParaRPr lang="en-US" sz="1400" dirty="0"/>
          </a:p>
          <a:p>
            <a:r>
              <a:rPr lang="en-US" dirty="0"/>
              <a:t>In the year that a Comprehensive Review is not completed, an “Annual Update” is completed</a:t>
            </a:r>
          </a:p>
          <a:p>
            <a:pPr marL="109728" indent="0">
              <a:buNone/>
            </a:pPr>
            <a:endParaRPr lang="en-US" sz="1400" dirty="0"/>
          </a:p>
          <a:p>
            <a:r>
              <a:rPr lang="en-US" dirty="0"/>
              <a:t>Validated for completeness and quality</a:t>
            </a:r>
          </a:p>
          <a:p>
            <a:endParaRPr lang="en-US" dirty="0"/>
          </a:p>
          <a:p>
            <a:endParaRPr lang="en-US" dirty="0"/>
          </a:p>
          <a:p>
            <a:endParaRPr lang="en-US" dirty="0"/>
          </a:p>
          <a:p>
            <a:endParaRPr lang="en-US" dirty="0"/>
          </a:p>
        </p:txBody>
      </p:sp>
      <p:sp>
        <p:nvSpPr>
          <p:cNvPr id="2" name="Title 1"/>
          <p:cNvSpPr>
            <a:spLocks noGrp="1"/>
          </p:cNvSpPr>
          <p:nvPr>
            <p:ph type="title"/>
          </p:nvPr>
        </p:nvSpPr>
        <p:spPr>
          <a:xfrm>
            <a:off x="457200" y="274638"/>
            <a:ext cx="8382000" cy="1143000"/>
          </a:xfrm>
        </p:spPr>
        <p:txBody>
          <a:bodyPr>
            <a:normAutofit/>
          </a:bodyPr>
          <a:lstStyle/>
          <a:p>
            <a:r>
              <a:rPr lang="en-US" dirty="0"/>
              <a:t>Program Review Process</a:t>
            </a:r>
          </a:p>
        </p:txBody>
      </p:sp>
      <p:pic>
        <p:nvPicPr>
          <p:cNvPr id="1026" name="Picture 2" descr="C:\Users\Owner\AppData\Local\Microsoft\Windows\Temporary Internet Files\Content.IE5\VM5HER3J\clip-art0020[1].jpg">
            <a:hlinkClick r:id="rId2"/>
          </p:cNvPr>
          <p:cNvPicPr>
            <a:picLocks noChangeAspect="1" noChangeArrowheads="1"/>
          </p:cNvPicPr>
          <p:nvPr/>
        </p:nvPicPr>
        <p:blipFill>
          <a:blip r:embed="rId3" cstate="print"/>
          <a:srcRect/>
          <a:stretch>
            <a:fillRect/>
          </a:stretch>
        </p:blipFill>
        <p:spPr bwMode="auto">
          <a:xfrm>
            <a:off x="7239000" y="148743"/>
            <a:ext cx="1219200" cy="1268895"/>
          </a:xfrm>
          <a:prstGeom prst="rect">
            <a:avLst/>
          </a:prstGeom>
          <a:noFill/>
        </p:spPr>
      </p:pic>
      <p:sp>
        <p:nvSpPr>
          <p:cNvPr id="6" name="TextBox 5">
            <a:extLst>
              <a:ext uri="{FF2B5EF4-FFF2-40B4-BE49-F238E27FC236}">
                <a16:creationId xmlns:a16="http://schemas.microsoft.com/office/drawing/2014/main" id="{D7688ABB-8A25-4441-88C4-541BC08854EB}"/>
              </a:ext>
            </a:extLst>
          </p:cNvPr>
          <p:cNvSpPr txBox="1"/>
          <p:nvPr/>
        </p:nvSpPr>
        <p:spPr>
          <a:xfrm>
            <a:off x="838200" y="5324976"/>
            <a:ext cx="7772400" cy="788677"/>
          </a:xfrm>
          <a:prstGeom prst="rect">
            <a:avLst/>
          </a:prstGeom>
          <a:noFill/>
        </p:spPr>
        <p:txBody>
          <a:bodyPr wrap="square">
            <a:spAutoFit/>
          </a:bodyPr>
          <a:lstStyle/>
          <a:p>
            <a:pPr marL="571500" marR="177800" indent="-342900">
              <a:lnSpc>
                <a:spcPct val="115000"/>
              </a:lnSpc>
              <a:spcBef>
                <a:spcPts val="0"/>
              </a:spcBef>
              <a:spcAft>
                <a:spcPts val="800"/>
              </a:spcAft>
              <a:buSzPct val="100000"/>
              <a:buFont typeface="Wingdings" panose="05000000000000000000" pitchFamily="2" charset="2"/>
              <a:buChar char="ü"/>
            </a:pPr>
            <a:r>
              <a:rPr lang="en-US" sz="2000" b="1" dirty="0"/>
              <a:t>How do I know if I am completing Annual update or Comprehensive?  </a:t>
            </a:r>
            <a:r>
              <a:rPr lang="en-US" sz="2000" b="1" dirty="0">
                <a:solidFill>
                  <a:srgbClr val="00B0F0"/>
                </a:solidFill>
                <a:hlinkClick r:id="rId4">
                  <a:extLst>
                    <a:ext uri="{A12FA001-AC4F-418D-AE19-62706E023703}">
                      <ahyp:hlinkClr xmlns:ahyp="http://schemas.microsoft.com/office/drawing/2018/hyperlinkcolor" val="tx"/>
                    </a:ext>
                  </a:extLst>
                </a:hlinkClick>
              </a:rPr>
              <a:t>See SWC Program Review webpage</a:t>
            </a:r>
            <a:endParaRPr lang="en-US" b="1" dirty="0">
              <a:solidFill>
                <a:srgbClr val="00B0F0"/>
              </a:solidFill>
            </a:endParaRPr>
          </a:p>
        </p:txBody>
      </p:sp>
    </p:spTree>
    <p:extLst>
      <p:ext uri="{BB962C8B-B14F-4D97-AF65-F5344CB8AC3E}">
        <p14:creationId xmlns:p14="http://schemas.microsoft.com/office/powerpoint/2010/main" val="2983649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17638"/>
            <a:ext cx="8458200" cy="4525963"/>
          </a:xfrm>
        </p:spPr>
        <p:txBody>
          <a:bodyPr>
            <a:normAutofit lnSpcReduction="10000"/>
          </a:bodyPr>
          <a:lstStyle/>
          <a:p>
            <a:r>
              <a:rPr lang="en-US" dirty="0"/>
              <a:t>Academic &amp; Administrative program reviews are intended to strengthen and redirect programs</a:t>
            </a:r>
          </a:p>
          <a:p>
            <a:r>
              <a:rPr lang="en-US" dirty="0"/>
              <a:t>Examples Include Providing:</a:t>
            </a:r>
          </a:p>
          <a:p>
            <a:pPr lvl="1"/>
            <a:r>
              <a:rPr lang="en-US" dirty="0"/>
              <a:t>Successful arguments for </a:t>
            </a:r>
            <a:r>
              <a:rPr lang="en-US" dirty="0">
                <a:solidFill>
                  <a:srgbClr val="35A0C0"/>
                </a:solidFill>
              </a:rPr>
              <a:t>new faculty positions</a:t>
            </a:r>
          </a:p>
          <a:p>
            <a:pPr lvl="1"/>
            <a:endParaRPr lang="en-US" sz="400" dirty="0"/>
          </a:p>
          <a:p>
            <a:pPr lvl="1"/>
            <a:r>
              <a:rPr lang="en-US">
                <a:solidFill>
                  <a:srgbClr val="35A0C0"/>
                </a:solidFill>
              </a:rPr>
              <a:t>Program </a:t>
            </a:r>
            <a:r>
              <a:rPr lang="en-US" dirty="0">
                <a:solidFill>
                  <a:srgbClr val="35A0C0"/>
                </a:solidFill>
              </a:rPr>
              <a:t>development</a:t>
            </a:r>
          </a:p>
          <a:p>
            <a:pPr lvl="2"/>
            <a:r>
              <a:rPr lang="en-US" sz="2000" dirty="0"/>
              <a:t>Combining closely related majors</a:t>
            </a:r>
          </a:p>
          <a:p>
            <a:pPr lvl="2"/>
            <a:r>
              <a:rPr lang="en-US" sz="2000" dirty="0"/>
              <a:t>Creating new majors</a:t>
            </a:r>
          </a:p>
          <a:p>
            <a:pPr lvl="1">
              <a:spcBef>
                <a:spcPts val="1200"/>
              </a:spcBef>
            </a:pPr>
            <a:r>
              <a:rPr lang="en-US" dirty="0"/>
              <a:t>New </a:t>
            </a:r>
            <a:r>
              <a:rPr lang="en-US" dirty="0">
                <a:solidFill>
                  <a:srgbClr val="35A0C0"/>
                </a:solidFill>
              </a:rPr>
              <a:t>equipment </a:t>
            </a:r>
            <a:r>
              <a:rPr lang="en-US" dirty="0"/>
              <a:t>to improve learning or service quality</a:t>
            </a:r>
            <a:endParaRPr lang="en-US" sz="2200" dirty="0"/>
          </a:p>
          <a:p>
            <a:pPr lvl="2"/>
            <a:endParaRPr lang="en-US" sz="500" dirty="0"/>
          </a:p>
          <a:p>
            <a:r>
              <a:rPr lang="en-US" dirty="0"/>
              <a:t>Analyze student learning outcome (SLO) results   &amp; Required for Accreditation </a:t>
            </a:r>
          </a:p>
        </p:txBody>
      </p:sp>
      <p:sp>
        <p:nvSpPr>
          <p:cNvPr id="2" name="Title 1"/>
          <p:cNvSpPr>
            <a:spLocks noGrp="1"/>
          </p:cNvSpPr>
          <p:nvPr>
            <p:ph type="title"/>
          </p:nvPr>
        </p:nvSpPr>
        <p:spPr/>
        <p:txBody>
          <a:bodyPr/>
          <a:lstStyle/>
          <a:p>
            <a:r>
              <a:rPr lang="en-US" dirty="0"/>
              <a:t>What’s the Point of PR? </a:t>
            </a:r>
          </a:p>
        </p:txBody>
      </p:sp>
      <p:pic>
        <p:nvPicPr>
          <p:cNvPr id="3075" name="Picture 3" descr="C:\Users\Owner\AppData\Local\Microsoft\Windows\Temporary Internet Files\Content.IE5\VM5HER3J\why3[1].jpg"/>
          <p:cNvPicPr>
            <a:picLocks noChangeAspect="1" noChangeArrowheads="1"/>
          </p:cNvPicPr>
          <p:nvPr/>
        </p:nvPicPr>
        <p:blipFill>
          <a:blip r:embed="rId3" cstate="print"/>
          <a:srcRect/>
          <a:stretch>
            <a:fillRect/>
          </a:stretch>
        </p:blipFill>
        <p:spPr bwMode="auto">
          <a:xfrm>
            <a:off x="7696200" y="198438"/>
            <a:ext cx="1295400" cy="129540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1000"/>
                                        <p:tgtEl>
                                          <p:spTgt spid="3">
                                            <p:txEl>
                                              <p:pRg st="7" end="7"/>
                                            </p:txEl>
                                          </p:spTgt>
                                        </p:tgtEl>
                                      </p:cBhvr>
                                    </p:animEffect>
                                    <p:anim calcmode="lin" valueType="num">
                                      <p:cBhvr>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1865" y="1066800"/>
            <a:ext cx="8120270" cy="4525963"/>
          </a:xfrm>
        </p:spPr>
        <p:txBody>
          <a:bodyPr>
            <a:noAutofit/>
          </a:bodyPr>
          <a:lstStyle/>
          <a:p>
            <a:endParaRPr lang="en-US" sz="1050" dirty="0"/>
          </a:p>
          <a:p>
            <a:r>
              <a:rPr lang="en-US" sz="2400" b="1" dirty="0">
                <a:solidFill>
                  <a:schemeClr val="accent1"/>
                </a:solidFill>
              </a:rPr>
              <a:t>Mission, Planning, and Student Success:</a:t>
            </a:r>
          </a:p>
          <a:p>
            <a:pPr lvl="1"/>
            <a:r>
              <a:rPr lang="en-US" sz="2000" dirty="0">
                <a:latin typeface="Trebuchet MS" panose="020B0603020202020204" pitchFamily="34" charset="0"/>
                <a:ea typeface="MS Mincho" panose="02020609040205080304" pitchFamily="49" charset="-128"/>
                <a:cs typeface="Times New Roman" panose="02020603050405020304" pitchFamily="18" charset="0"/>
              </a:rPr>
              <a:t>How program goals align with the overall mission of the district. </a:t>
            </a:r>
            <a:r>
              <a:rPr lang="en-US" sz="2000" dirty="0">
                <a:solidFill>
                  <a:srgbClr val="2DA2BF"/>
                </a:solidFill>
                <a:latin typeface="Trebuchet MS" panose="020B0603020202020204" pitchFamily="34" charset="0"/>
                <a:ea typeface="MS Mincho" panose="02020609040205080304" pitchFamily="49" charset="-128"/>
                <a:cs typeface="Times New Roman" panose="02020603050405020304" pitchFamily="18" charset="0"/>
              </a:rPr>
              <a:t>Include dialogue on diversity, equity, and inclusion</a:t>
            </a:r>
            <a:r>
              <a:rPr lang="en-US" sz="1800" dirty="0">
                <a:solidFill>
                  <a:srgbClr val="2DA2BF"/>
                </a:solidFill>
                <a:latin typeface="Trebuchet MS" panose="020B0603020202020204" pitchFamily="34" charset="0"/>
                <a:ea typeface="MS Mincho" panose="02020609040205080304" pitchFamily="49" charset="-128"/>
                <a:cs typeface="Times New Roman" panose="02020603050405020304" pitchFamily="18" charset="0"/>
              </a:rPr>
              <a:t>.</a:t>
            </a:r>
          </a:p>
          <a:p>
            <a:pPr marL="393192" lvl="1" indent="0">
              <a:buNone/>
            </a:pPr>
            <a:endParaRPr lang="en-US" sz="1400" dirty="0">
              <a:latin typeface="Trebuchet MS" panose="020B0603020202020204" pitchFamily="34" charset="0"/>
              <a:ea typeface="MS Mincho" panose="02020609040205080304" pitchFamily="49" charset="-128"/>
              <a:cs typeface="Times New Roman" panose="02020603050405020304" pitchFamily="18" charset="0"/>
            </a:endParaRPr>
          </a:p>
          <a:p>
            <a:pPr lvl="1"/>
            <a:r>
              <a:rPr lang="en-US" sz="2000" dirty="0">
                <a:latin typeface="Trebuchet MS" panose="020B0603020202020204" pitchFamily="34" charset="0"/>
              </a:rPr>
              <a:t>Course Success and Completion using 4-5 years of data to determine trends and/or conclusions. </a:t>
            </a:r>
            <a:r>
              <a:rPr lang="en-US" sz="2000" dirty="0">
                <a:solidFill>
                  <a:srgbClr val="2DA2BF"/>
                </a:solidFill>
                <a:latin typeface="Trebuchet MS" panose="020B0603020202020204" pitchFamily="34" charset="0"/>
              </a:rPr>
              <a:t>Identify equity gaps using data disaggregated by race/ethnicity and other relevant characteristics.</a:t>
            </a:r>
          </a:p>
          <a:p>
            <a:pPr lvl="1"/>
            <a:endParaRPr lang="en-US" sz="1400" dirty="0">
              <a:latin typeface="Trebuchet MS" panose="020B0603020202020204" pitchFamily="34" charset="0"/>
              <a:ea typeface="MS Mincho" panose="02020609040205080304" pitchFamily="49" charset="-128"/>
              <a:cs typeface="Times New Roman" panose="02020603050405020304" pitchFamily="18" charset="0"/>
            </a:endParaRPr>
          </a:p>
          <a:p>
            <a:pPr lvl="1"/>
            <a:r>
              <a:rPr lang="en-US" sz="2000" dirty="0">
                <a:latin typeface="Trebuchet MS" panose="020B0603020202020204" pitchFamily="34" charset="0"/>
                <a:ea typeface="MS Mincho" panose="02020609040205080304" pitchFamily="49" charset="-128"/>
                <a:cs typeface="Times New Roman" panose="02020603050405020304" pitchFamily="18" charset="0"/>
              </a:rPr>
              <a:t>Identify any Programs for Discontinuance by analyzing 4-5 years of success and completion data and enrollment trends. </a:t>
            </a:r>
            <a:r>
              <a:rPr lang="en-US" sz="2000" dirty="0">
                <a:solidFill>
                  <a:srgbClr val="2DA2BF"/>
                </a:solidFill>
                <a:latin typeface="Trebuchet MS" panose="020B0603020202020204" pitchFamily="34" charset="0"/>
                <a:ea typeface="MS Mincho" panose="02020609040205080304" pitchFamily="49" charset="-128"/>
                <a:cs typeface="Times New Roman" panose="02020603050405020304" pitchFamily="18" charset="0"/>
              </a:rPr>
              <a:t>Provide comprehensive information on the viability, suspension, and discontinuance considerations.</a:t>
            </a:r>
          </a:p>
          <a:p>
            <a:pPr lvl="1"/>
            <a:endParaRPr lang="en-US" sz="1800" dirty="0"/>
          </a:p>
        </p:txBody>
      </p:sp>
      <p:sp>
        <p:nvSpPr>
          <p:cNvPr id="2" name="Title 1"/>
          <p:cNvSpPr>
            <a:spLocks noGrp="1"/>
          </p:cNvSpPr>
          <p:nvPr>
            <p:ph type="title"/>
          </p:nvPr>
        </p:nvSpPr>
        <p:spPr/>
        <p:txBody>
          <a:bodyPr>
            <a:noAutofit/>
          </a:bodyPr>
          <a:lstStyle/>
          <a:p>
            <a:r>
              <a:rPr lang="en-US" sz="3400" dirty="0"/>
              <a:t>Comprehensive - Section 5</a:t>
            </a:r>
          </a:p>
        </p:txBody>
      </p:sp>
    </p:spTree>
    <p:extLst>
      <p:ext uri="{BB962C8B-B14F-4D97-AF65-F5344CB8AC3E}">
        <p14:creationId xmlns:p14="http://schemas.microsoft.com/office/powerpoint/2010/main" val="4399357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1865" y="1066800"/>
            <a:ext cx="8098736" cy="4953000"/>
          </a:xfrm>
        </p:spPr>
        <p:txBody>
          <a:bodyPr>
            <a:noAutofit/>
          </a:bodyPr>
          <a:lstStyle/>
          <a:p>
            <a:endParaRPr lang="en-US" sz="1050" dirty="0"/>
          </a:p>
          <a:p>
            <a:r>
              <a:rPr lang="en-US" sz="2000" b="1" dirty="0">
                <a:solidFill>
                  <a:schemeClr val="accent1"/>
                </a:solidFill>
              </a:rPr>
              <a:t>Student Learning Outcomes (SLOs)</a:t>
            </a:r>
          </a:p>
          <a:p>
            <a:pPr lvl="1"/>
            <a:r>
              <a:rPr lang="en-US" sz="1800" dirty="0">
                <a:latin typeface="Trebuchet MS" panose="020B0603020202020204" pitchFamily="34" charset="0"/>
                <a:ea typeface="MS Mincho" panose="02020609040205080304" pitchFamily="49" charset="-128"/>
                <a:cs typeface="Times New Roman" panose="02020603050405020304" pitchFamily="18" charset="0"/>
              </a:rPr>
              <a:t>Describe major findings based on review of disaggregated program and/or course student learning outcome data and describe any planned or implemented program improvements.</a:t>
            </a:r>
          </a:p>
          <a:p>
            <a:pPr lvl="1"/>
            <a:endParaRPr lang="en-US" sz="1100" dirty="0">
              <a:latin typeface="Trebuchet MS" panose="020B0603020202020204" pitchFamily="34" charset="0"/>
              <a:ea typeface="MS Mincho" panose="02020609040205080304" pitchFamily="49" charset="-128"/>
              <a:cs typeface="Times New Roman" panose="02020603050405020304" pitchFamily="18" charset="0"/>
            </a:endParaRPr>
          </a:p>
          <a:p>
            <a:r>
              <a:rPr lang="en-US" sz="2000" b="1" dirty="0">
                <a:solidFill>
                  <a:schemeClr val="accent1"/>
                </a:solidFill>
              </a:rPr>
              <a:t>Changing Conditions in the Field</a:t>
            </a:r>
          </a:p>
          <a:p>
            <a:pPr lvl="1"/>
            <a:r>
              <a:rPr lang="en-US" sz="1800" dirty="0">
                <a:latin typeface="Trebuchet MS" panose="020B0603020202020204" pitchFamily="34" charset="0"/>
                <a:ea typeface="MS Mincho" panose="02020609040205080304" pitchFamily="49" charset="-128"/>
                <a:cs typeface="Times New Roman" panose="02020603050405020304" pitchFamily="18" charset="0"/>
              </a:rPr>
              <a:t>Provide data collected to determine program modifications that respond to changing conditions in the field.</a:t>
            </a:r>
          </a:p>
          <a:p>
            <a:pPr marL="109728" indent="0">
              <a:buNone/>
            </a:pPr>
            <a:endParaRPr lang="en-US" sz="1100" b="1" dirty="0">
              <a:solidFill>
                <a:schemeClr val="accent1"/>
              </a:solidFill>
            </a:endParaRPr>
          </a:p>
          <a:p>
            <a:r>
              <a:rPr lang="en-US" sz="2000" b="1" dirty="0">
                <a:solidFill>
                  <a:schemeClr val="accent1"/>
                </a:solidFill>
              </a:rPr>
              <a:t>Staffing &amp; Facility Resource Sufficiency</a:t>
            </a:r>
          </a:p>
          <a:p>
            <a:pPr lvl="1"/>
            <a:r>
              <a:rPr lang="en-US" sz="1800" dirty="0">
                <a:latin typeface="Trebuchet MS" panose="020B0603020202020204" pitchFamily="34" charset="0"/>
                <a:ea typeface="MS Mincho" panose="02020609040205080304" pitchFamily="49" charset="-128"/>
                <a:cs typeface="Times New Roman" panose="02020603050405020304" pitchFamily="18" charset="0"/>
              </a:rPr>
              <a:t>Sources of evidence provided for staffing needed (ex: Faculty Hiring Prioritization (FHP) list or data from Business Objects)</a:t>
            </a:r>
          </a:p>
          <a:p>
            <a:pPr lvl="1"/>
            <a:r>
              <a:rPr lang="en-US" sz="1800" dirty="0">
                <a:latin typeface="Trebuchet MS" panose="020B0603020202020204" pitchFamily="34" charset="0"/>
                <a:ea typeface="MS Mincho" panose="02020609040205080304" pitchFamily="49" charset="-128"/>
                <a:cs typeface="Times New Roman" panose="02020603050405020304" pitchFamily="18" charset="0"/>
              </a:rPr>
              <a:t>Sources of evidence provided for facilities/equipment (ex: Facilities Master Plan).</a:t>
            </a:r>
          </a:p>
          <a:p>
            <a:pPr lvl="1"/>
            <a:endParaRPr lang="en-US" sz="500" dirty="0">
              <a:latin typeface="Trebuchet MS" panose="020B0603020202020204" pitchFamily="34" charset="0"/>
              <a:ea typeface="MS Mincho" panose="02020609040205080304" pitchFamily="49" charset="-128"/>
              <a:cs typeface="Times New Roman" panose="02020603050405020304" pitchFamily="18" charset="0"/>
            </a:endParaRPr>
          </a:p>
          <a:p>
            <a:r>
              <a:rPr lang="en-US" sz="2000" b="1" dirty="0">
                <a:solidFill>
                  <a:schemeClr val="accent1"/>
                </a:solidFill>
              </a:rPr>
              <a:t>Professional Development Activities (Optional) </a:t>
            </a:r>
          </a:p>
        </p:txBody>
      </p:sp>
      <p:sp>
        <p:nvSpPr>
          <p:cNvPr id="2" name="Title 1"/>
          <p:cNvSpPr>
            <a:spLocks noGrp="1"/>
          </p:cNvSpPr>
          <p:nvPr>
            <p:ph type="title"/>
          </p:nvPr>
        </p:nvSpPr>
        <p:spPr/>
        <p:txBody>
          <a:bodyPr>
            <a:noAutofit/>
          </a:bodyPr>
          <a:lstStyle/>
          <a:p>
            <a:r>
              <a:rPr lang="en-US" sz="3400" dirty="0"/>
              <a:t>Comprehensive - Section 5 </a:t>
            </a:r>
          </a:p>
        </p:txBody>
      </p:sp>
    </p:spTree>
    <p:extLst>
      <p:ext uri="{BB962C8B-B14F-4D97-AF65-F5344CB8AC3E}">
        <p14:creationId xmlns:p14="http://schemas.microsoft.com/office/powerpoint/2010/main" val="35582490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1000"/>
                                        <p:tgtEl>
                                          <p:spTgt spid="3">
                                            <p:txEl>
                                              <p:pRg st="8" end="8"/>
                                            </p:txEl>
                                          </p:spTgt>
                                        </p:tgtEl>
                                      </p:cBhvr>
                                    </p:animEffect>
                                    <p:anim calcmode="lin" valueType="num">
                                      <p:cBhvr>
                                        <p:cTn id="2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1865" y="1371600"/>
            <a:ext cx="8120270" cy="4525963"/>
          </a:xfrm>
        </p:spPr>
        <p:txBody>
          <a:bodyPr>
            <a:noAutofit/>
          </a:bodyPr>
          <a:lstStyle/>
          <a:p>
            <a:r>
              <a:rPr lang="en-US" sz="2400" b="1" u="sng" dirty="0">
                <a:solidFill>
                  <a:schemeClr val="accent1"/>
                </a:solidFill>
              </a:rPr>
              <a:t>Section 3</a:t>
            </a:r>
            <a:r>
              <a:rPr lang="en-US" sz="2400" b="1" dirty="0">
                <a:solidFill>
                  <a:schemeClr val="accent1"/>
                </a:solidFill>
              </a:rPr>
              <a:t>: List of all Degrees/Certificates</a:t>
            </a:r>
          </a:p>
          <a:p>
            <a:pPr lvl="1"/>
            <a:r>
              <a:rPr lang="en-US" sz="1800" dirty="0"/>
              <a:t>Title &amp; Major code</a:t>
            </a:r>
          </a:p>
          <a:p>
            <a:pPr lvl="1"/>
            <a:r>
              <a:rPr lang="en-US" sz="1800" dirty="0"/>
              <a:t># of students declared in major code</a:t>
            </a:r>
          </a:p>
          <a:p>
            <a:pPr lvl="1"/>
            <a:r>
              <a:rPr lang="en-US" sz="1800" dirty="0"/>
              <a:t># of students who completed the program in the last 5 years (cumulative)</a:t>
            </a:r>
          </a:p>
          <a:p>
            <a:endParaRPr lang="en-US" sz="1200" dirty="0"/>
          </a:p>
          <a:p>
            <a:r>
              <a:rPr lang="en-US" sz="2400" b="1" u="sng" dirty="0">
                <a:solidFill>
                  <a:schemeClr val="accent1"/>
                </a:solidFill>
              </a:rPr>
              <a:t>Section 4</a:t>
            </a:r>
            <a:r>
              <a:rPr lang="en-US" sz="2400" b="1" dirty="0">
                <a:solidFill>
                  <a:schemeClr val="accent1"/>
                </a:solidFill>
              </a:rPr>
              <a:t>: Course Review for Recency and Articulation</a:t>
            </a:r>
          </a:p>
          <a:p>
            <a:pPr lvl="1"/>
            <a:r>
              <a:rPr lang="en-US" sz="1800" dirty="0"/>
              <a:t>Course Title &amp; Number from Catalog</a:t>
            </a:r>
          </a:p>
          <a:p>
            <a:pPr lvl="1"/>
            <a:r>
              <a:rPr lang="en-US" sz="1800" dirty="0"/>
              <a:t>Last Date of activation, modification, or inactivation</a:t>
            </a:r>
          </a:p>
          <a:p>
            <a:pPr lvl="1"/>
            <a:r>
              <a:rPr lang="en-US" sz="1800" dirty="0"/>
              <a:t>Year for next review, modification, or inactivation </a:t>
            </a:r>
          </a:p>
          <a:p>
            <a:pPr marL="109728" indent="0">
              <a:buNone/>
            </a:pPr>
            <a:endParaRPr lang="en-US" sz="100" dirty="0"/>
          </a:p>
          <a:p>
            <a:pPr marL="109728" indent="0">
              <a:buNone/>
            </a:pPr>
            <a:endParaRPr lang="en-US" sz="900" dirty="0"/>
          </a:p>
          <a:p>
            <a:pPr lvl="1"/>
            <a:r>
              <a:rPr lang="en-US" sz="2000" dirty="0">
                <a:solidFill>
                  <a:schemeClr val="bg2">
                    <a:lumMod val="50000"/>
                  </a:schemeClr>
                </a:solidFill>
              </a:rPr>
              <a:t>Degrees/Course Activation -&gt; </a:t>
            </a:r>
            <a:r>
              <a:rPr lang="en-US" sz="2000" dirty="0" err="1">
                <a:solidFill>
                  <a:schemeClr val="bg2">
                    <a:lumMod val="50000"/>
                  </a:schemeClr>
                </a:solidFill>
              </a:rPr>
              <a:t>Curricunet</a:t>
            </a:r>
            <a:endParaRPr lang="en-US" sz="2000" dirty="0">
              <a:solidFill>
                <a:schemeClr val="bg2">
                  <a:lumMod val="50000"/>
                </a:schemeClr>
              </a:solidFill>
            </a:endParaRPr>
          </a:p>
          <a:p>
            <a:pPr lvl="1"/>
            <a:r>
              <a:rPr lang="en-US" sz="2000" dirty="0">
                <a:solidFill>
                  <a:schemeClr val="bg2">
                    <a:lumMod val="50000"/>
                  </a:schemeClr>
                </a:solidFill>
              </a:rPr>
              <a:t># of Students -&gt; Shared Data file or Business Objects</a:t>
            </a:r>
          </a:p>
        </p:txBody>
      </p:sp>
      <p:sp>
        <p:nvSpPr>
          <p:cNvPr id="2" name="Title 1"/>
          <p:cNvSpPr>
            <a:spLocks noGrp="1"/>
          </p:cNvSpPr>
          <p:nvPr>
            <p:ph type="title"/>
          </p:nvPr>
        </p:nvSpPr>
        <p:spPr/>
        <p:txBody>
          <a:bodyPr>
            <a:noAutofit/>
          </a:bodyPr>
          <a:lstStyle/>
          <a:p>
            <a:r>
              <a:rPr lang="en-US" sz="3400" dirty="0"/>
              <a:t>Comprehensive – Section 3 &amp; 4</a:t>
            </a:r>
          </a:p>
        </p:txBody>
      </p:sp>
    </p:spTree>
    <p:extLst>
      <p:ext uri="{BB962C8B-B14F-4D97-AF65-F5344CB8AC3E}">
        <p14:creationId xmlns:p14="http://schemas.microsoft.com/office/powerpoint/2010/main" val="40006542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
                                            <p:txEl>
                                              <p:pRg st="11" end="11"/>
                                            </p:txEl>
                                          </p:spTgt>
                                        </p:tgtEl>
                                        <p:attrNameLst>
                                          <p:attrName>style.visibility</p:attrName>
                                        </p:attrNameLst>
                                      </p:cBhvr>
                                      <p:to>
                                        <p:strVal val="visible"/>
                                      </p:to>
                                    </p:set>
                                    <p:animEffect transition="in" filter="wipe(left)">
                                      <p:cBhvr>
                                        <p:cTn id="28" dur="500"/>
                                        <p:tgtEl>
                                          <p:spTgt spid="3">
                                            <p:txEl>
                                              <p:pRg st="11" end="11"/>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Effect transition="in" filter="wipe(left)">
                                      <p:cBhvr>
                                        <p:cTn id="31" dur="500"/>
                                        <p:tgtEl>
                                          <p:spTgt spid="3">
                                            <p:txEl>
                                              <p:pRg st="12" end="1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Resources</a:t>
            </a:r>
          </a:p>
        </p:txBody>
      </p:sp>
      <p:sp>
        <p:nvSpPr>
          <p:cNvPr id="3" name="Text Placeholder 2"/>
          <p:cNvSpPr>
            <a:spLocks noGrp="1"/>
          </p:cNvSpPr>
          <p:nvPr>
            <p:ph type="body" idx="1"/>
          </p:nvPr>
        </p:nvSpPr>
        <p:spPr>
          <a:xfrm>
            <a:off x="457200" y="1295400"/>
            <a:ext cx="8001001" cy="4525962"/>
          </a:xfrm>
        </p:spPr>
        <p:txBody>
          <a:bodyPr>
            <a:normAutofit fontScale="92500" lnSpcReduction="10000"/>
          </a:bodyPr>
          <a:lstStyle/>
          <a:p>
            <a:r>
              <a:rPr lang="en-US" sz="2400" dirty="0"/>
              <a:t>Google Drive with data from Business Objects &amp; </a:t>
            </a:r>
            <a:r>
              <a:rPr lang="en-US" sz="2400" dirty="0" err="1"/>
              <a:t>eLumen</a:t>
            </a:r>
            <a:endParaRPr lang="en-US" sz="2400" dirty="0"/>
          </a:p>
          <a:p>
            <a:pPr lvl="1"/>
            <a:r>
              <a:rPr lang="en-US" sz="1600" dirty="0"/>
              <a:t>Performance data from Business Objects (enrollment, course completion and success, program awards)</a:t>
            </a:r>
          </a:p>
          <a:p>
            <a:pPr lvl="1"/>
            <a:r>
              <a:rPr lang="en-US" sz="1600" dirty="0"/>
              <a:t>Program SLO Data from </a:t>
            </a:r>
            <a:r>
              <a:rPr lang="en-US" sz="1600" dirty="0" err="1"/>
              <a:t>eLumen</a:t>
            </a:r>
            <a:r>
              <a:rPr lang="en-US" sz="1600" dirty="0"/>
              <a:t> </a:t>
            </a:r>
          </a:p>
          <a:p>
            <a:pPr lvl="1"/>
            <a:r>
              <a:rPr lang="en-US" sz="1600" dirty="0"/>
              <a:t>Check Google Drive through ‘G Suite Apps’ or click on link from e-mail</a:t>
            </a:r>
          </a:p>
          <a:p>
            <a:r>
              <a:rPr lang="en-US" sz="2400" dirty="0"/>
              <a:t>*Research Dashboards*</a:t>
            </a:r>
          </a:p>
          <a:p>
            <a:pPr lvl="1"/>
            <a:r>
              <a:rPr lang="en-US" sz="1400" dirty="0">
                <a:solidFill>
                  <a:srgbClr val="00B0F0"/>
                </a:solidFill>
                <a:hlinkClick r:id="rId3">
                  <a:extLst>
                    <a:ext uri="{A12FA001-AC4F-418D-AE19-62706E023703}">
                      <ahyp:hlinkClr xmlns:ahyp="http://schemas.microsoft.com/office/drawing/2018/hyperlinkcolor" val="tx"/>
                    </a:ext>
                  </a:extLst>
                </a:hlinkClick>
              </a:rPr>
              <a:t>https://www.swccd.edu/administration/institutional-research-and-planning/data-dashboard</a:t>
            </a:r>
            <a:r>
              <a:rPr lang="en-US" sz="1400" dirty="0">
                <a:solidFill>
                  <a:srgbClr val="00B0F0"/>
                </a:solidFill>
                <a:hlinkClick r:id="rId4">
                  <a:extLst>
                    <a:ext uri="{A12FA001-AC4F-418D-AE19-62706E023703}">
                      <ahyp:hlinkClr xmlns:ahyp="http://schemas.microsoft.com/office/drawing/2018/hyperlinkcolor" val="tx"/>
                    </a:ext>
                  </a:extLst>
                </a:hlinkClick>
              </a:rPr>
              <a:t>s.aspx</a:t>
            </a:r>
            <a:endParaRPr lang="en-US" sz="1400" dirty="0">
              <a:solidFill>
                <a:srgbClr val="00B0F0"/>
              </a:solidFill>
            </a:endParaRPr>
          </a:p>
          <a:p>
            <a:pPr marL="457200" lvl="1">
              <a:buFont typeface="Arial"/>
              <a:buChar char="•"/>
            </a:pPr>
            <a:r>
              <a:rPr lang="en-US" sz="2400" dirty="0"/>
              <a:t>Datamart</a:t>
            </a:r>
          </a:p>
          <a:p>
            <a:pPr lvl="1"/>
            <a:r>
              <a:rPr lang="en-US" sz="1400" dirty="0">
                <a:solidFill>
                  <a:srgbClr val="00B0F0"/>
                </a:solidFill>
                <a:hlinkClick r:id="rId5">
                  <a:extLst>
                    <a:ext uri="{A12FA001-AC4F-418D-AE19-62706E023703}">
                      <ahyp:hlinkClr xmlns:ahyp="http://schemas.microsoft.com/office/drawing/2018/hyperlinkcolor" val="tx"/>
                    </a:ext>
                  </a:extLst>
                </a:hlinkClick>
              </a:rPr>
              <a:t>https://datamart.cccco.edu/datamart.aspx</a:t>
            </a:r>
            <a:endParaRPr lang="en-US" sz="1400" dirty="0">
              <a:solidFill>
                <a:srgbClr val="00B0F0"/>
              </a:solidFill>
            </a:endParaRPr>
          </a:p>
          <a:p>
            <a:r>
              <a:rPr lang="en-US" sz="2400" dirty="0"/>
              <a:t>Student Success Metrics (SSM) Dashboard</a:t>
            </a:r>
          </a:p>
          <a:p>
            <a:pPr lvl="1"/>
            <a:r>
              <a:rPr lang="en-US" sz="1400" dirty="0">
                <a:solidFill>
                  <a:srgbClr val="00B0F0"/>
                </a:solidFill>
                <a:hlinkClick r:id="rId6">
                  <a:extLst>
                    <a:ext uri="{A12FA001-AC4F-418D-AE19-62706E023703}">
                      <ahyp:hlinkClr xmlns:ahyp="http://schemas.microsoft.com/office/drawing/2018/hyperlinkcolor" val="tx"/>
                    </a:ext>
                  </a:extLst>
                </a:hlinkClick>
              </a:rPr>
              <a:t>https://www.calpassplus.org/LaunchBoard/Student-Success-Metrics.aspx</a:t>
            </a:r>
            <a:endParaRPr lang="en-US" sz="1400" dirty="0">
              <a:solidFill>
                <a:srgbClr val="00B0F0"/>
              </a:solidFill>
            </a:endParaRPr>
          </a:p>
          <a:p>
            <a:r>
              <a:rPr lang="en-US" sz="2400" dirty="0"/>
              <a:t>ISLO/GESLO Reports</a:t>
            </a:r>
          </a:p>
          <a:p>
            <a:pPr lvl="1"/>
            <a:r>
              <a:rPr lang="en-US" sz="1400" dirty="0">
                <a:solidFill>
                  <a:srgbClr val="00B0F0"/>
                </a:solidFill>
                <a:hlinkClick r:id="rId7">
                  <a:extLst>
                    <a:ext uri="{A12FA001-AC4F-418D-AE19-62706E023703}">
                      <ahyp:hlinkClr xmlns:ahyp="http://schemas.microsoft.com/office/drawing/2018/hyperlinkcolor" val="tx"/>
                    </a:ext>
                  </a:extLst>
                </a:hlinkClick>
              </a:rPr>
              <a:t>https://www.swccd.edu/administration/institutional-research-and-planning/student-learning-outcomes-slo/_files/2021-islo-geslo-report.pdf</a:t>
            </a:r>
            <a:endParaRPr lang="en-US" sz="1400" dirty="0">
              <a:solidFill>
                <a:srgbClr val="00B0F0"/>
              </a:solidFill>
            </a:endParaRPr>
          </a:p>
          <a:p>
            <a:pPr lvl="1"/>
            <a:r>
              <a:rPr lang="en-US" sz="1600" dirty="0"/>
              <a:t>PSLO reports also available from SLO Liaisons</a:t>
            </a:r>
          </a:p>
          <a:p>
            <a:pPr lvl="1"/>
            <a:endParaRPr lang="en-US" sz="1600" dirty="0"/>
          </a:p>
        </p:txBody>
      </p:sp>
    </p:spTree>
    <p:extLst>
      <p:ext uri="{BB962C8B-B14F-4D97-AF65-F5344CB8AC3E}">
        <p14:creationId xmlns:p14="http://schemas.microsoft.com/office/powerpoint/2010/main" val="2487855533"/>
      </p:ext>
    </p:extLst>
  </p:cSld>
  <p:clrMapOvr>
    <a:masterClrMapping/>
  </p:clrMapOvr>
  <p:transition spd="slow">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87476"/>
            <a:ext cx="8077200" cy="4525963"/>
          </a:xfrm>
        </p:spPr>
        <p:txBody>
          <a:bodyPr>
            <a:normAutofit lnSpcReduction="10000"/>
          </a:bodyPr>
          <a:lstStyle/>
          <a:p>
            <a:r>
              <a:rPr lang="en-US" dirty="0"/>
              <a:t>Colleagues Examine their Programs and make Goals for improvements/innovations </a:t>
            </a:r>
          </a:p>
          <a:p>
            <a:endParaRPr lang="en-US" sz="1900" dirty="0"/>
          </a:p>
          <a:p>
            <a:r>
              <a:rPr lang="en-US" dirty="0"/>
              <a:t>Use Institutional Goals to align with Program Goals</a:t>
            </a:r>
          </a:p>
          <a:p>
            <a:endParaRPr lang="en-US" sz="2400" dirty="0"/>
          </a:p>
          <a:p>
            <a:r>
              <a:rPr lang="en-US" dirty="0"/>
              <a:t>Goal-Setting connects improvements to Measurable Actions/Outcomes</a:t>
            </a:r>
          </a:p>
          <a:p>
            <a:pPr marL="109728" indent="0">
              <a:buNone/>
            </a:pPr>
            <a:endParaRPr lang="en-US" sz="2200" dirty="0"/>
          </a:p>
          <a:p>
            <a:r>
              <a:rPr lang="en-US" dirty="0"/>
              <a:t>Program Review is tied to strategic resource allocation</a:t>
            </a:r>
          </a:p>
          <a:p>
            <a:endParaRPr lang="en-US" sz="2200" dirty="0"/>
          </a:p>
        </p:txBody>
      </p:sp>
      <p:sp>
        <p:nvSpPr>
          <p:cNvPr id="3" name="Title 2"/>
          <p:cNvSpPr>
            <a:spLocks noGrp="1"/>
          </p:cNvSpPr>
          <p:nvPr>
            <p:ph type="title"/>
          </p:nvPr>
        </p:nvSpPr>
        <p:spPr/>
        <p:txBody>
          <a:bodyPr/>
          <a:lstStyle/>
          <a:p>
            <a:r>
              <a:rPr lang="en-US" dirty="0"/>
              <a:t>Program Review Outcomes</a:t>
            </a:r>
          </a:p>
        </p:txBody>
      </p:sp>
      <p:pic>
        <p:nvPicPr>
          <p:cNvPr id="5" name="Picture 2" descr="C:\Users\Owner\AppData\Local\Microsoft\Windows\Temporary Internet Files\Content.IE5\KGPPW7B1\trabajo-en-equipo-peque[1].jpg">
            <a:extLst>
              <a:ext uri="{FF2B5EF4-FFF2-40B4-BE49-F238E27FC236}">
                <a16:creationId xmlns:a16="http://schemas.microsoft.com/office/drawing/2014/main" id="{EA6AD5B2-52CA-4F02-9BBF-E094EE39F2F7}"/>
              </a:ext>
            </a:extLst>
          </p:cNvPr>
          <p:cNvPicPr>
            <a:picLocks noChangeAspect="1" noChangeArrowheads="1"/>
          </p:cNvPicPr>
          <p:nvPr/>
        </p:nvPicPr>
        <p:blipFill>
          <a:blip r:embed="rId2" cstate="print"/>
          <a:srcRect/>
          <a:stretch>
            <a:fillRect/>
          </a:stretch>
        </p:blipFill>
        <p:spPr bwMode="auto">
          <a:xfrm>
            <a:off x="7620000" y="305826"/>
            <a:ext cx="1295400" cy="917143"/>
          </a:xfrm>
          <a:prstGeom prst="rect">
            <a:avLst/>
          </a:prstGeom>
          <a:noFill/>
        </p:spPr>
      </p:pic>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Effect transition="in" filter="fade">
                                      <p:cBhvr>
                                        <p:cTn id="14" dur="1000"/>
                                        <p:tgtEl>
                                          <p:spTgt spid="2">
                                            <p:txEl>
                                              <p:pRg st="4" end="4"/>
                                            </p:txEl>
                                          </p:spTgt>
                                        </p:tgtEl>
                                      </p:cBhvr>
                                    </p:animEffect>
                                    <p:anim calcmode="lin" valueType="num">
                                      <p:cBhvr>
                                        <p:cTn id="1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fade">
                                      <p:cBhvr>
                                        <p:cTn id="21" dur="1000"/>
                                        <p:tgtEl>
                                          <p:spTgt spid="2">
                                            <p:txEl>
                                              <p:pRg st="6" end="6"/>
                                            </p:txEl>
                                          </p:spTgt>
                                        </p:tgtEl>
                                      </p:cBhvr>
                                    </p:animEffect>
                                    <p:anim calcmode="lin" valueType="num">
                                      <p:cBhvr>
                                        <p:cTn id="2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20025</TotalTime>
  <Words>1201</Words>
  <Application>Microsoft Office PowerPoint</Application>
  <PresentationFormat>On-screen Show (4:3)</PresentationFormat>
  <Paragraphs>141</Paragraphs>
  <Slides>15</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Lucida Sans Unicode</vt:lpstr>
      <vt:lpstr>Trebuchet MS</vt:lpstr>
      <vt:lpstr>Verdana</vt:lpstr>
      <vt:lpstr>Wingdings</vt:lpstr>
      <vt:lpstr>Wingdings 2</vt:lpstr>
      <vt:lpstr>Wingdings 3</vt:lpstr>
      <vt:lpstr>Concourse</vt:lpstr>
      <vt:lpstr>Institutional Program Review (PR) Training: Comprehensive</vt:lpstr>
      <vt:lpstr>Our Objectives</vt:lpstr>
      <vt:lpstr>Program Review Process</vt:lpstr>
      <vt:lpstr>What’s the Point of PR? </vt:lpstr>
      <vt:lpstr>Comprehensive - Section 5</vt:lpstr>
      <vt:lpstr>Comprehensive - Section 5 </vt:lpstr>
      <vt:lpstr>Comprehensive – Section 3 &amp; 4</vt:lpstr>
      <vt:lpstr>Data Resources</vt:lpstr>
      <vt:lpstr>Program Review Outcomes</vt:lpstr>
      <vt:lpstr>Program Review Goal-Setting</vt:lpstr>
      <vt:lpstr>Goal &amp; Activity Example (Actual)</vt:lpstr>
      <vt:lpstr>Resource Request Example</vt:lpstr>
      <vt:lpstr>PowerPoint Presentation</vt:lpstr>
      <vt:lpstr>Program Review App</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Program Review</dc:title>
  <dc:creator>Owner</dc:creator>
  <cp:lastModifiedBy>Tanya Haddad</cp:lastModifiedBy>
  <cp:revision>81</cp:revision>
  <dcterms:created xsi:type="dcterms:W3CDTF">2018-05-17T16:04:46Z</dcterms:created>
  <dcterms:modified xsi:type="dcterms:W3CDTF">2022-11-22T19:35:09Z</dcterms:modified>
</cp:coreProperties>
</file>